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1" r:id="rId3"/>
    <p:sldId id="258" r:id="rId4"/>
    <p:sldId id="259" r:id="rId5"/>
    <p:sldId id="260" r:id="rId6"/>
    <p:sldId id="267" r:id="rId7"/>
    <p:sldId id="257" r:id="rId8"/>
    <p:sldId id="262" r:id="rId9"/>
    <p:sldId id="263" r:id="rId10"/>
    <p:sldId id="266" r:id="rId11"/>
    <p:sldId id="264" r:id="rId12"/>
    <p:sldId id="265" r:id="rId13"/>
    <p:sldId id="269" r:id="rId14"/>
    <p:sldId id="268" r:id="rId15"/>
    <p:sldId id="291" r:id="rId16"/>
    <p:sldId id="292" r:id="rId17"/>
    <p:sldId id="270" r:id="rId18"/>
    <p:sldId id="271" r:id="rId19"/>
    <p:sldId id="272" r:id="rId20"/>
    <p:sldId id="278" r:id="rId21"/>
    <p:sldId id="279" r:id="rId22"/>
    <p:sldId id="275" r:id="rId23"/>
    <p:sldId id="281" r:id="rId24"/>
    <p:sldId id="280" r:id="rId25"/>
    <p:sldId id="277" r:id="rId26"/>
    <p:sldId id="282" r:id="rId27"/>
    <p:sldId id="283" r:id="rId28"/>
    <p:sldId id="276" r:id="rId29"/>
    <p:sldId id="288" r:id="rId30"/>
    <p:sldId id="273" r:id="rId31"/>
    <p:sldId id="274" r:id="rId32"/>
    <p:sldId id="284" r:id="rId33"/>
    <p:sldId id="285"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11"/>
    <p:restoredTop sz="94610"/>
  </p:normalViewPr>
  <p:slideViewPr>
    <p:cSldViewPr snapToGrid="0" snapToObjects="1">
      <p:cViewPr varScale="1">
        <p:scale>
          <a:sx n="74" d="100"/>
          <a:sy n="74" d="100"/>
        </p:scale>
        <p:origin x="192"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7E9AC-ADF6-7646-B0C2-0C51A60C6011}" type="datetimeFigureOut">
              <a:rPr lang="fr-FR" smtClean="0"/>
              <a:t>22/03/2018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DEFE0-C236-0648-88F9-0ED4CD69BF7B}" type="slidenum">
              <a:rPr lang="fr-FR" smtClean="0"/>
              <a:t>‹#›</a:t>
            </a:fld>
            <a:endParaRPr lang="fr-FR"/>
          </a:p>
        </p:txBody>
      </p:sp>
    </p:spTree>
    <p:extLst>
      <p:ext uri="{BB962C8B-B14F-4D97-AF65-F5344CB8AC3E}">
        <p14:creationId xmlns:p14="http://schemas.microsoft.com/office/powerpoint/2010/main" val="66569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En conséquence de la nouvelle constitution du canton de Vaud, les deux Eglises reconnues de droit public exercent en commun leur mission au service de tous dans différents domaines d'activités. (voir ci-dessous) Pour accomplir quotidiennement ces missions dans de nombreuses aumôneries </a:t>
            </a:r>
            <a:r>
              <a:rPr lang="fr-FR" sz="1200" b="0" i="0" kern="1200" dirty="0" err="1" smtClean="0">
                <a:solidFill>
                  <a:schemeClr val="tx1"/>
                </a:solidFill>
                <a:effectLst/>
                <a:latin typeface="+mn-lt"/>
                <a:ea typeface="+mn-ea"/>
                <a:cs typeface="+mn-cs"/>
              </a:rPr>
              <a:t>oecuméniques</a:t>
            </a:r>
            <a:r>
              <a:rPr lang="fr-FR" sz="1200" b="0" i="0" kern="1200" dirty="0" smtClean="0">
                <a:solidFill>
                  <a:schemeClr val="tx1"/>
                </a:solidFill>
                <a:effectLst/>
                <a:latin typeface="+mn-lt"/>
                <a:ea typeface="+mn-ea"/>
                <a:cs typeface="+mn-cs"/>
              </a:rPr>
              <a:t>, les deux Eglises se sont dotées de structures communes qui ont été officiellement installées le 16 novembre 2010 lors d'une célébration </a:t>
            </a:r>
            <a:r>
              <a:rPr lang="fr-FR" sz="1200" b="0" i="0" kern="1200" dirty="0" err="1" smtClean="0">
                <a:solidFill>
                  <a:schemeClr val="tx1"/>
                </a:solidFill>
                <a:effectLst/>
                <a:latin typeface="+mn-lt"/>
                <a:ea typeface="+mn-ea"/>
                <a:cs typeface="+mn-cs"/>
              </a:rPr>
              <a:t>oecuménique</a:t>
            </a:r>
            <a:r>
              <a:rPr lang="fr-FR" sz="1200" b="0" i="0" kern="1200" dirty="0" smtClean="0">
                <a:solidFill>
                  <a:schemeClr val="tx1"/>
                </a:solidFill>
                <a:effectLst/>
                <a:latin typeface="+mn-lt"/>
                <a:ea typeface="+mn-ea"/>
                <a:cs typeface="+mn-cs"/>
              </a:rPr>
              <a:t> à la cathédrale de Lausanne. Délégation des conseils des deux Eglises, la commission de coordination des missions exercées en commun (</a:t>
            </a:r>
            <a:r>
              <a:rPr lang="fr-FR" sz="1200" b="0" i="0" kern="1200" dirty="0" err="1" smtClean="0">
                <a:solidFill>
                  <a:schemeClr val="tx1"/>
                </a:solidFill>
                <a:effectLst/>
                <a:latin typeface="+mn-lt"/>
                <a:ea typeface="+mn-ea"/>
                <a:cs typeface="+mn-cs"/>
              </a:rPr>
              <a:t>CoCoMiCo</a:t>
            </a:r>
            <a:r>
              <a:rPr lang="fr-FR" sz="1200" b="0" i="0" kern="1200" dirty="0" smtClean="0">
                <a:solidFill>
                  <a:schemeClr val="tx1"/>
                </a:solidFill>
                <a:effectLst/>
                <a:latin typeface="+mn-lt"/>
                <a:ea typeface="+mn-ea"/>
                <a:cs typeface="+mn-cs"/>
              </a:rPr>
              <a:t>) chapeaute l'ensemble du dispositif</a:t>
            </a:r>
            <a:endParaRPr lang="fr-FR" dirty="0"/>
          </a:p>
        </p:txBody>
      </p:sp>
      <p:sp>
        <p:nvSpPr>
          <p:cNvPr id="4" name="Espace réservé du numéro de diapositive 3"/>
          <p:cNvSpPr>
            <a:spLocks noGrp="1"/>
          </p:cNvSpPr>
          <p:nvPr>
            <p:ph type="sldNum" sz="quarter" idx="10"/>
          </p:nvPr>
        </p:nvSpPr>
        <p:spPr/>
        <p:txBody>
          <a:bodyPr/>
          <a:lstStyle/>
          <a:p>
            <a:fld id="{DADDEFE0-C236-0648-88F9-0ED4CD69BF7B}" type="slidenum">
              <a:rPr lang="fr-FR" smtClean="0"/>
              <a:t>6</a:t>
            </a:fld>
            <a:endParaRPr lang="fr-FR"/>
          </a:p>
        </p:txBody>
      </p:sp>
    </p:spTree>
    <p:extLst>
      <p:ext uri="{BB962C8B-B14F-4D97-AF65-F5344CB8AC3E}">
        <p14:creationId xmlns:p14="http://schemas.microsoft.com/office/powerpoint/2010/main" val="204699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3/22/18</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3/22/18</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3/22/18</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3/22/18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2933699" y="3316639"/>
            <a:ext cx="4160520" cy="277936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7543751" y="3316639"/>
            <a:ext cx="4160520" cy="277936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3/22/18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3/22/18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3/22/18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fr-FR" smtClean="0"/>
              <a:t>Cliquez et modifiez le titre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3/22/18</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3/22/18</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3/22/18</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9" Type="http://schemas.openxmlformats.org/officeDocument/2006/relationships/image" Target="../media/image12.jpeg"/><Relationship Id="rId20" Type="http://schemas.openxmlformats.org/officeDocument/2006/relationships/image" Target="../media/image23.jpeg"/><Relationship Id="rId21" Type="http://schemas.openxmlformats.org/officeDocument/2006/relationships/image" Target="../media/image24.jpeg"/><Relationship Id="rId10" Type="http://schemas.openxmlformats.org/officeDocument/2006/relationships/image" Target="../media/image13.jpeg"/><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4" Type="http://schemas.openxmlformats.org/officeDocument/2006/relationships/image" Target="../media/image17.jpeg"/><Relationship Id="rId15" Type="http://schemas.openxmlformats.org/officeDocument/2006/relationships/image" Target="../media/image18.jpeg"/><Relationship Id="rId16" Type="http://schemas.openxmlformats.org/officeDocument/2006/relationships/image" Target="../media/image19.jpeg"/><Relationship Id="rId17" Type="http://schemas.openxmlformats.org/officeDocument/2006/relationships/image" Target="../media/image20.jpeg"/><Relationship Id="rId18" Type="http://schemas.openxmlformats.org/officeDocument/2006/relationships/image" Target="../media/image21.jpeg"/><Relationship Id="rId19" Type="http://schemas.openxmlformats.org/officeDocument/2006/relationships/image" Target="../media/image22.jpeg"/><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tiff"/><Relationship Id="rId5" Type="http://schemas.openxmlformats.org/officeDocument/2006/relationships/image" Target="../media/image8.tiff"/><Relationship Id="rId6" Type="http://schemas.openxmlformats.org/officeDocument/2006/relationships/image" Target="../media/image9.tiff"/><Relationship Id="rId7" Type="http://schemas.openxmlformats.org/officeDocument/2006/relationships/image" Target="../media/image10.jpeg"/><Relationship Id="rId8"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 Id="rId3" Type="http://schemas.openxmlformats.org/officeDocument/2006/relationships/image" Target="../media/image2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place de la </a:t>
            </a:r>
            <a:r>
              <a:rPr lang="fr-FR" sz="4800" b="1" dirty="0">
                <a:ln w="22225">
                  <a:solidFill>
                    <a:schemeClr val="accent2"/>
                  </a:solidFill>
                  <a:prstDash val="solid"/>
                </a:ln>
                <a:solidFill>
                  <a:schemeClr val="accent2">
                    <a:lumMod val="40000"/>
                    <a:lumOff val="60000"/>
                  </a:schemeClr>
                </a:solidFill>
              </a:rPr>
              <a:t>s</a:t>
            </a:r>
            <a:r>
              <a:rPr lang="fr-FR" sz="4800" b="1" dirty="0" smtClean="0">
                <a:ln w="22225">
                  <a:solidFill>
                    <a:schemeClr val="accent2"/>
                  </a:solidFill>
                  <a:prstDash val="solid"/>
                </a:ln>
                <a:solidFill>
                  <a:schemeClr val="accent2">
                    <a:lumMod val="40000"/>
                    <a:lumOff val="60000"/>
                  </a:schemeClr>
                </a:solidFill>
              </a:rPr>
              <a:t>piritualité</a:t>
            </a:r>
            <a:r>
              <a:rPr lang="fr-FR" dirty="0" smtClean="0"/>
              <a:t> </a:t>
            </a:r>
            <a:br>
              <a:rPr lang="fr-FR" dirty="0" smtClean="0"/>
            </a:br>
            <a:r>
              <a:rPr lang="fr-FR" dirty="0" smtClean="0"/>
              <a:t>en EMS</a:t>
            </a:r>
            <a:endParaRPr lang="fr-FR" dirty="0"/>
          </a:p>
        </p:txBody>
      </p:sp>
      <p:sp>
        <p:nvSpPr>
          <p:cNvPr id="3" name="Sous-titre 2"/>
          <p:cNvSpPr>
            <a:spLocks noGrp="1"/>
          </p:cNvSpPr>
          <p:nvPr>
            <p:ph type="subTitle" idx="1"/>
          </p:nvPr>
        </p:nvSpPr>
        <p:spPr>
          <a:xfrm>
            <a:off x="7983505" y="4819871"/>
            <a:ext cx="3793678" cy="1037760"/>
          </a:xfrm>
        </p:spPr>
        <p:txBody>
          <a:bodyPr/>
          <a:lstStyle/>
          <a:p>
            <a:r>
              <a:rPr lang="fr-FR" dirty="0" smtClean="0"/>
              <a:t>Marc Horisberger, Pasteur EERV</a:t>
            </a:r>
          </a:p>
          <a:p>
            <a:r>
              <a:rPr lang="fr-FR" dirty="0" smtClean="0"/>
              <a:t>Aumônier cantonal en </a:t>
            </a:r>
            <a:r>
              <a:rPr lang="fr-FR" smtClean="0"/>
              <a:t>EMS  2018</a:t>
            </a:r>
            <a:endParaRPr lang="fr-FR" dirty="0"/>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84" y="808714"/>
            <a:ext cx="7015812" cy="4659756"/>
          </a:xfrm>
          <a:prstGeom prst="rect">
            <a:avLst/>
          </a:prstGeom>
        </p:spPr>
      </p:pic>
    </p:spTree>
    <p:extLst>
      <p:ext uri="{BB962C8B-B14F-4D97-AF65-F5344CB8AC3E}">
        <p14:creationId xmlns:p14="http://schemas.microsoft.com/office/powerpoint/2010/main" val="235828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FOPIEMS est œcuménique </a:t>
            </a:r>
            <a:br>
              <a:rPr lang="fr-FR" dirty="0" smtClean="0"/>
            </a:br>
            <a:r>
              <a:rPr lang="fr-FR" dirty="0" smtClean="0"/>
              <a:t>les animateurs/</a:t>
            </a:r>
            <a:r>
              <a:rPr lang="fr-FR" dirty="0" err="1" smtClean="0"/>
              <a:t>trices</a:t>
            </a:r>
            <a:r>
              <a:rPr lang="fr-FR" dirty="0" smtClean="0"/>
              <a:t> des laïcs</a:t>
            </a:r>
            <a:endParaRPr lang="fr-FR" dirty="0"/>
          </a:p>
        </p:txBody>
      </p:sp>
      <p:sp>
        <p:nvSpPr>
          <p:cNvPr id="3" name="Espace réservé du contenu 2"/>
          <p:cNvSpPr>
            <a:spLocks noGrp="1"/>
          </p:cNvSpPr>
          <p:nvPr>
            <p:ph idx="1"/>
          </p:nvPr>
        </p:nvSpPr>
        <p:spPr>
          <a:xfrm>
            <a:off x="2644588" y="2438400"/>
            <a:ext cx="9059683" cy="3651504"/>
          </a:xfrm>
        </p:spPr>
        <p:txBody>
          <a:bodyPr>
            <a:normAutofit/>
          </a:bodyPr>
          <a:lstStyle/>
          <a:p>
            <a:r>
              <a:rPr lang="fr-FR" sz="2800" dirty="0"/>
              <a:t>Les animateurs spirituels sont des laïcs, catholiques ou réformés, formés à cet </a:t>
            </a:r>
            <a:r>
              <a:rPr lang="fr-FR" sz="2800" dirty="0" smtClean="0"/>
              <a:t>effet</a:t>
            </a:r>
            <a:r>
              <a:rPr lang="fr-FR" sz="2800" dirty="0"/>
              <a:t> </a:t>
            </a:r>
            <a:r>
              <a:rPr lang="fr-FR" sz="2800" dirty="0" smtClean="0"/>
              <a:t>pour </a:t>
            </a:r>
            <a:r>
              <a:rPr lang="fr-FR" sz="2800" dirty="0"/>
              <a:t>un accompagnement dans </a:t>
            </a:r>
            <a:r>
              <a:rPr lang="fr-FR" sz="2800" dirty="0" smtClean="0"/>
              <a:t>une optique </a:t>
            </a:r>
            <a:r>
              <a:rPr lang="fr-FR" sz="2800" dirty="0"/>
              <a:t>chrétienne.</a:t>
            </a:r>
            <a:r>
              <a:rPr lang="fr-FR" sz="2800" dirty="0" smtClean="0"/>
              <a:t> </a:t>
            </a:r>
          </a:p>
          <a:p>
            <a:pPr marL="0" indent="0">
              <a:buNone/>
            </a:pPr>
            <a:r>
              <a:rPr lang="fr-FR" sz="2800" dirty="0" smtClean="0"/>
              <a:t>Leur </a:t>
            </a:r>
            <a:r>
              <a:rPr lang="fr-FR" sz="2800" dirty="0"/>
              <a:t>mission première est une présence dans les EMS auprès</a:t>
            </a:r>
          </a:p>
          <a:p>
            <a:r>
              <a:rPr lang="fr-FR" dirty="0"/>
              <a:t>des pensionnaires </a:t>
            </a:r>
            <a:endParaRPr lang="fr-FR" dirty="0" smtClean="0"/>
          </a:p>
          <a:p>
            <a:r>
              <a:rPr lang="fr-FR" dirty="0" smtClean="0"/>
              <a:t>du </a:t>
            </a:r>
            <a:r>
              <a:rPr lang="fr-FR" dirty="0"/>
              <a:t>personnel soignant, </a:t>
            </a:r>
            <a:endParaRPr lang="fr-FR" dirty="0" smtClean="0"/>
          </a:p>
          <a:p>
            <a:r>
              <a:rPr lang="fr-FR" dirty="0" smtClean="0"/>
              <a:t>Mais aussi : la </a:t>
            </a:r>
            <a:r>
              <a:rPr lang="fr-FR" dirty="0"/>
              <a:t>formation et le suivi des visiteurs bénévoles de </a:t>
            </a:r>
            <a:r>
              <a:rPr lang="fr-FR" dirty="0" smtClean="0"/>
              <a:t>ces Etablissements</a:t>
            </a:r>
            <a:endParaRPr lang="fr-FR" dirty="0"/>
          </a:p>
          <a:p>
            <a:endParaRPr lang="fr-FR" dirty="0"/>
          </a:p>
        </p:txBody>
      </p:sp>
    </p:spTree>
    <p:extLst>
      <p:ext uri="{BB962C8B-B14F-4D97-AF65-F5344CB8AC3E}">
        <p14:creationId xmlns:p14="http://schemas.microsoft.com/office/powerpoint/2010/main" val="213172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2000  </a:t>
            </a:r>
            <a:r>
              <a:rPr lang="fr-FR" sz="3600" dirty="0" smtClean="0"/>
              <a:t>Mise en place d’« Eglise à venir »</a:t>
            </a:r>
            <a:br>
              <a:rPr lang="fr-FR" sz="3600" dirty="0" smtClean="0"/>
            </a:br>
            <a:r>
              <a:rPr lang="fr-FR" sz="3600" dirty="0"/>
              <a:t>	 </a:t>
            </a:r>
            <a:r>
              <a:rPr lang="fr-FR" sz="3600" dirty="0" smtClean="0"/>
              <a:t>    Dans l’EERV </a:t>
            </a:r>
            <a:endParaRPr lang="fr-FR" sz="3600" dirty="0"/>
          </a:p>
        </p:txBody>
      </p:sp>
      <p:sp>
        <p:nvSpPr>
          <p:cNvPr id="3" name="Espace réservé du contenu 2"/>
          <p:cNvSpPr>
            <a:spLocks noGrp="1"/>
          </p:cNvSpPr>
          <p:nvPr>
            <p:ph idx="1"/>
          </p:nvPr>
        </p:nvSpPr>
        <p:spPr/>
        <p:txBody>
          <a:bodyPr/>
          <a:lstStyle/>
          <a:p>
            <a:r>
              <a:rPr lang="fr-FR" dirty="0" smtClean="0"/>
              <a:t>Création du Conseil cantonal d’aumônerie en EMS (Fr. </a:t>
            </a:r>
            <a:r>
              <a:rPr lang="fr-FR" dirty="0" err="1" smtClean="0"/>
              <a:t>Rusillon</a:t>
            </a:r>
            <a:r>
              <a:rPr lang="fr-FR" dirty="0" smtClean="0"/>
              <a:t> coordinateur)</a:t>
            </a:r>
          </a:p>
          <a:p>
            <a:r>
              <a:rPr lang="fr-FR" dirty="0" smtClean="0"/>
              <a:t>Premier essai de quantification du travail de l’aumônier en EMS </a:t>
            </a:r>
          </a:p>
          <a:p>
            <a:r>
              <a:rPr lang="fr-FR" dirty="0" smtClean="0"/>
              <a:t>L’aumônier assume des cultes, des visites, des services funèbres, participe à la vie de la maison, fêtes de l’Etablissement, soirée du personnel, anniversaires, Noël, Célébrations </a:t>
            </a:r>
            <a:r>
              <a:rPr lang="fr-FR" dirty="0" err="1" smtClean="0"/>
              <a:t>InterEMS</a:t>
            </a:r>
            <a:r>
              <a:rPr lang="fr-FR" dirty="0" smtClean="0"/>
              <a:t>.</a:t>
            </a:r>
          </a:p>
          <a:p>
            <a:r>
              <a:rPr lang="fr-FR" dirty="0" smtClean="0"/>
              <a:t>Le passage du régime FOPIEMS à « Eglise à venir » marque un retour à un régime confessionnel et diminue par deux les prestations offertes jusqu’ici.</a:t>
            </a:r>
          </a:p>
          <a:p>
            <a:r>
              <a:rPr lang="fr-FR" dirty="0" smtClean="0"/>
              <a:t>Certaines associations de la FOPIEMS décident de financer elles-mêmes des prestations supplémentaires : il es reste 5 sur 12 dont Montreux et Vevey</a:t>
            </a:r>
          </a:p>
        </p:txBody>
      </p:sp>
    </p:spTree>
    <p:extLst>
      <p:ext uri="{BB962C8B-B14F-4D97-AF65-F5344CB8AC3E}">
        <p14:creationId xmlns:p14="http://schemas.microsoft.com/office/powerpoint/2010/main" val="201907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8800" y="568345"/>
            <a:ext cx="9875471" cy="1560716"/>
          </a:xfrm>
        </p:spPr>
        <p:txBody>
          <a:bodyPr>
            <a:normAutofit/>
          </a:bodyPr>
          <a:lstStyle/>
          <a:p>
            <a:r>
              <a:rPr lang="fr-FR" smtClean="0">
                <a:solidFill>
                  <a:srgbClr val="7030A0"/>
                </a:solidFill>
              </a:rPr>
              <a:t>2009 - 2010      </a:t>
            </a:r>
            <a:r>
              <a:rPr lang="fr-FR" dirty="0" smtClean="0">
                <a:solidFill>
                  <a:srgbClr val="7030A0"/>
                </a:solidFill>
              </a:rPr>
              <a:t>Création du CADEMS</a:t>
            </a:r>
            <a:r>
              <a:rPr lang="fr-FR" dirty="0" smtClean="0"/>
              <a:t/>
            </a:r>
            <a:br>
              <a:rPr lang="fr-FR" dirty="0" smtClean="0"/>
            </a:br>
            <a:r>
              <a:rPr lang="fr-FR" sz="4000" dirty="0" smtClean="0"/>
              <a:t>Conseil cantonal d’aumônerie des EMS</a:t>
            </a:r>
            <a:endParaRPr lang="fr-FR" sz="4000" dirty="0"/>
          </a:p>
        </p:txBody>
      </p:sp>
      <p:sp>
        <p:nvSpPr>
          <p:cNvPr id="3" name="Espace réservé du contenu 2"/>
          <p:cNvSpPr>
            <a:spLocks noGrp="1"/>
          </p:cNvSpPr>
          <p:nvPr>
            <p:ph idx="1"/>
          </p:nvPr>
        </p:nvSpPr>
        <p:spPr>
          <a:xfrm>
            <a:off x="2933700" y="2438400"/>
            <a:ext cx="8770571" cy="3720354"/>
          </a:xfrm>
        </p:spPr>
        <p:txBody>
          <a:bodyPr/>
          <a:lstStyle/>
          <a:p>
            <a:r>
              <a:rPr lang="fr-FR" dirty="0" smtClean="0"/>
              <a:t>Une aumônerie Œcuménique couvrant tous les EMS du canton de Vaud</a:t>
            </a:r>
          </a:p>
          <a:p>
            <a:r>
              <a:rPr lang="fr-FR" dirty="0" smtClean="0"/>
              <a:t>16 postes EPT occupés par plus de </a:t>
            </a:r>
          </a:p>
          <a:p>
            <a:r>
              <a:rPr lang="fr-FR" dirty="0" smtClean="0"/>
              <a:t>40  prêtres, pasteurs, diacres, laïcs, tous aumôniers</a:t>
            </a:r>
          </a:p>
          <a:p>
            <a:r>
              <a:rPr lang="fr-FR" dirty="0" smtClean="0"/>
              <a:t>Deux coordinateurs cantonaux </a:t>
            </a:r>
          </a:p>
          <a:p>
            <a:r>
              <a:rPr lang="fr-FR" dirty="0" smtClean="0"/>
              <a:t>une catholique:  Annette Mayer-</a:t>
            </a:r>
            <a:r>
              <a:rPr lang="fr-FR" dirty="0" err="1" smtClean="0"/>
              <a:t>Gebhardt</a:t>
            </a:r>
            <a:r>
              <a:rPr lang="fr-FR" dirty="0" smtClean="0"/>
              <a:t>, actuelle présidente</a:t>
            </a:r>
          </a:p>
          <a:p>
            <a:r>
              <a:rPr lang="fr-FR" dirty="0" smtClean="0"/>
              <a:t>Un protestant : Dominique Troilo</a:t>
            </a:r>
          </a:p>
          <a:p>
            <a:r>
              <a:rPr lang="fr-FR" dirty="0" smtClean="0"/>
              <a:t>Des lignes directrices données par les Eglises ont aboutit à un concept d’aumônerie définissant dans les grandes lignes la mission des aumôniers</a:t>
            </a:r>
          </a:p>
          <a:p>
            <a:endParaRPr lang="fr-FR" dirty="0"/>
          </a:p>
        </p:txBody>
      </p:sp>
    </p:spTree>
    <p:extLst>
      <p:ext uri="{BB962C8B-B14F-4D97-AF65-F5344CB8AC3E}">
        <p14:creationId xmlns:p14="http://schemas.microsoft.com/office/powerpoint/2010/main" val="24422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Aumôniers et animatrices spirituelles en EMS dans la Région Riviera</a:t>
            </a:r>
            <a:endParaRPr lang="fr-FR" dirty="0"/>
          </a:p>
        </p:txBody>
      </p:sp>
      <p:sp>
        <p:nvSpPr>
          <p:cNvPr id="3" name="Sous-titre 2"/>
          <p:cNvSpPr>
            <a:spLocks noGrp="1"/>
          </p:cNvSpPr>
          <p:nvPr>
            <p:ph type="subTitle" idx="1"/>
          </p:nvPr>
        </p:nvSpPr>
        <p:spPr/>
        <p:txBody>
          <a:bodyPr/>
          <a:lstStyle/>
          <a:p>
            <a:endParaRPr lang="fr-FR" dirty="0"/>
          </a:p>
        </p:txBody>
      </p:sp>
      <p:pic>
        <p:nvPicPr>
          <p:cNvPr id="6" name="Imag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6067">
            <a:off x="255787" y="568630"/>
            <a:ext cx="3437417" cy="2568334"/>
          </a:xfrm>
          <a:prstGeom prst="rect">
            <a:avLst/>
          </a:prstGeom>
        </p:spPr>
      </p:pic>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10415">
            <a:off x="116133" y="3635623"/>
            <a:ext cx="3741308" cy="2465506"/>
          </a:xfrm>
          <a:prstGeom prst="rect">
            <a:avLst/>
          </a:prstGeom>
        </p:spPr>
      </p:pic>
      <p:pic>
        <p:nvPicPr>
          <p:cNvPr id="10" name="Imag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32019">
            <a:off x="4047074" y="4339230"/>
            <a:ext cx="3339967" cy="2250053"/>
          </a:xfrm>
          <a:prstGeom prst="rect">
            <a:avLst/>
          </a:prstGeom>
        </p:spPr>
      </p:pic>
      <p:pic>
        <p:nvPicPr>
          <p:cNvPr id="12" name="Imag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162982">
            <a:off x="3733958" y="1134581"/>
            <a:ext cx="3491687" cy="2319105"/>
          </a:xfrm>
          <a:prstGeom prst="rect">
            <a:avLst/>
          </a:prstGeom>
        </p:spPr>
      </p:pic>
    </p:spTree>
    <p:extLst>
      <p:ext uri="{BB962C8B-B14F-4D97-AF65-F5344CB8AC3E}">
        <p14:creationId xmlns:p14="http://schemas.microsoft.com/office/powerpoint/2010/main" val="50528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725012689"/>
              </p:ext>
            </p:extLst>
          </p:nvPr>
        </p:nvGraphicFramePr>
        <p:xfrm>
          <a:off x="3683358" y="90968"/>
          <a:ext cx="7844123" cy="6674076"/>
        </p:xfrm>
        <a:graphic>
          <a:graphicData uri="http://schemas.openxmlformats.org/drawingml/2006/table">
            <a:tbl>
              <a:tblPr>
                <a:tableStyleId>{5C22544A-7EE6-4342-B048-85BDC9FD1C3A}</a:tableStyleId>
              </a:tblPr>
              <a:tblGrid>
                <a:gridCol w="1830874"/>
                <a:gridCol w="1188767"/>
                <a:gridCol w="1423050"/>
                <a:gridCol w="1429196"/>
                <a:gridCol w="1972236"/>
              </a:tblGrid>
              <a:tr h="183028">
                <a:tc>
                  <a:txBody>
                    <a:bodyPr/>
                    <a:lstStyle/>
                    <a:p>
                      <a:pPr algn="l" fontAlgn="b"/>
                      <a:r>
                        <a:rPr lang="fr-FR" sz="1200" b="0" i="0" u="none" strike="noStrike" dirty="0">
                          <a:solidFill>
                            <a:srgbClr val="000000"/>
                          </a:solidFill>
                          <a:effectLst/>
                          <a:latin typeface="Calibri" charset="0"/>
                        </a:rPr>
                        <a:t>EMS</a:t>
                      </a:r>
                    </a:p>
                  </a:txBody>
                  <a:tcPr marL="12700" marR="12700" marT="12700" marB="0" anchor="b"/>
                </a:tc>
                <a:tc>
                  <a:txBody>
                    <a:bodyPr/>
                    <a:lstStyle/>
                    <a:p>
                      <a:pPr algn="l" fontAlgn="b"/>
                      <a:r>
                        <a:rPr lang="fr-FR" sz="1200" b="0" i="0" u="none" strike="noStrike">
                          <a:solidFill>
                            <a:srgbClr val="000000"/>
                          </a:solidFill>
                          <a:effectLst/>
                          <a:latin typeface="Calibri" charset="0"/>
                        </a:rPr>
                        <a:t>lieu</a:t>
                      </a:r>
                    </a:p>
                  </a:txBody>
                  <a:tcPr marL="12700" marR="12700" marT="12700" marB="0" anchor="b"/>
                </a:tc>
                <a:tc>
                  <a:txBody>
                    <a:bodyPr/>
                    <a:lstStyle/>
                    <a:p>
                      <a:pPr algn="l" fontAlgn="b"/>
                      <a:r>
                        <a:rPr lang="fr-FR" sz="1200" b="0" i="0" u="none" strike="noStrike" dirty="0">
                          <a:solidFill>
                            <a:srgbClr val="000000"/>
                          </a:solidFill>
                          <a:effectLst/>
                          <a:latin typeface="Calibri" charset="0"/>
                        </a:rPr>
                        <a:t>aumônier protestant</a:t>
                      </a:r>
                    </a:p>
                  </a:txBody>
                  <a:tcPr marL="12700" marR="12700" marT="12700" marB="0" anchor="b"/>
                </a:tc>
                <a:tc>
                  <a:txBody>
                    <a:bodyPr/>
                    <a:lstStyle/>
                    <a:p>
                      <a:pPr algn="l" fontAlgn="b"/>
                      <a:r>
                        <a:rPr lang="fr-FR" sz="1200" b="0" i="0" u="none" strike="noStrike">
                          <a:solidFill>
                            <a:srgbClr val="000000"/>
                          </a:solidFill>
                          <a:effectLst/>
                          <a:latin typeface="Calibri" charset="0"/>
                        </a:rPr>
                        <a:t>aumônier catholique</a:t>
                      </a:r>
                    </a:p>
                  </a:txBody>
                  <a:tcPr marL="12700" marR="12700" marT="12700" marB="0" anchor="b"/>
                </a:tc>
                <a:tc>
                  <a:txBody>
                    <a:bodyPr/>
                    <a:lstStyle/>
                    <a:p>
                      <a:pPr algn="l" fontAlgn="b"/>
                      <a:r>
                        <a:rPr lang="fr-FR" sz="1200" b="0" i="0" u="none" strike="noStrike" dirty="0">
                          <a:solidFill>
                            <a:srgbClr val="000000"/>
                          </a:solidFill>
                          <a:effectLst/>
                          <a:latin typeface="Calibri" charset="0"/>
                        </a:rPr>
                        <a:t>Animatrice spirituelle</a:t>
                      </a:r>
                    </a:p>
                  </a:txBody>
                  <a:tcPr marL="12700" marR="12700" marT="12700" marB="0" anchor="b"/>
                </a:tc>
              </a:tr>
              <a:tr h="211419">
                <a:tc gridSpan="5">
                  <a:txBody>
                    <a:bodyPr/>
                    <a:lstStyle/>
                    <a:p>
                      <a:pPr algn="l" fontAlgn="b"/>
                      <a:r>
                        <a:rPr lang="fr-FR" sz="1200" b="1" i="0" u="none" strike="noStrike" dirty="0">
                          <a:solidFill>
                            <a:srgbClr val="FF0000"/>
                          </a:solidFill>
                          <a:effectLst/>
                          <a:latin typeface="Calibri" charset="0"/>
                        </a:rPr>
                        <a:t>Région ecclésiastique EERV 10 Riviera </a:t>
                      </a:r>
                      <a:r>
                        <a:rPr lang="fr-FR" sz="1200" b="1" i="0" u="none" strike="noStrike" dirty="0" err="1">
                          <a:solidFill>
                            <a:srgbClr val="FF0000"/>
                          </a:solidFill>
                          <a:effectLst/>
                          <a:latin typeface="Calibri" charset="0"/>
                        </a:rPr>
                        <a:t>Pays-d'Enhaut</a:t>
                      </a:r>
                      <a:endParaRPr lang="fr-FR" sz="1200" b="1" i="0" u="none" strike="noStrike" dirty="0">
                        <a:solidFill>
                          <a:srgbClr val="FF0000"/>
                        </a:solidFill>
                        <a:effectLst/>
                        <a:latin typeface="Calibri" charset="0"/>
                      </a:endParaRPr>
                    </a:p>
                  </a:txBody>
                  <a:tcPr marL="12700" marR="12700" marT="12700" marB="0" anchor="b"/>
                </a:tc>
                <a:tc hMerge="1">
                  <a:txBody>
                    <a:bodyPr/>
                    <a:lstStyle/>
                    <a:p>
                      <a:endParaRPr lang="fr-FR"/>
                    </a:p>
                  </a:txBody>
                  <a:tcPr/>
                </a:tc>
                <a:tc hMerge="1">
                  <a:txBody>
                    <a:bodyPr/>
                    <a:lstStyle/>
                    <a:p>
                      <a:pPr algn="l" fontAlgn="b"/>
                      <a:endParaRPr lang="fr-FR" sz="1200" b="1" i="0" u="none" strike="noStrike" dirty="0">
                        <a:solidFill>
                          <a:srgbClr val="FF0000"/>
                        </a:solidFill>
                        <a:effectLst/>
                        <a:latin typeface="Calibri" charset="0"/>
                      </a:endParaRPr>
                    </a:p>
                  </a:txBody>
                  <a:tcPr marL="12700" marR="12700" marT="12700" marB="0" anchor="b"/>
                </a:tc>
                <a:tc hMerge="1">
                  <a:txBody>
                    <a:bodyPr/>
                    <a:lstStyle/>
                    <a:p>
                      <a:pPr algn="l" fontAlgn="b"/>
                      <a:endParaRPr lang="fr-FR" sz="1200" b="1" i="0" u="none" strike="noStrike" dirty="0">
                        <a:solidFill>
                          <a:srgbClr val="FF0000"/>
                        </a:solidFill>
                        <a:effectLst/>
                        <a:latin typeface="Calibri" charset="0"/>
                      </a:endParaRPr>
                    </a:p>
                  </a:txBody>
                  <a:tcPr marL="12700" marR="12700" marT="12700" marB="0" anchor="b"/>
                </a:tc>
                <a:tc hMerge="1">
                  <a:txBody>
                    <a:bodyPr/>
                    <a:lstStyle/>
                    <a:p>
                      <a:endParaRPr lang="fr-FR"/>
                    </a:p>
                  </a:txBody>
                  <a:tcPr/>
                </a:tc>
              </a:tr>
              <a:tr h="190952">
                <a:tc>
                  <a:txBody>
                    <a:bodyPr/>
                    <a:lstStyle/>
                    <a:p>
                      <a:pPr algn="l" fontAlgn="b"/>
                      <a:r>
                        <a:rPr lang="fr-FR" sz="1200" b="0" i="0" u="none" strike="noStrike" dirty="0">
                          <a:solidFill>
                            <a:srgbClr val="000000"/>
                          </a:solidFill>
                          <a:effectLst/>
                          <a:latin typeface="Calibri" charset="0"/>
                        </a:rPr>
                        <a:t>L'Etoile du Matin </a:t>
                      </a:r>
                    </a:p>
                  </a:txBody>
                  <a:tcPr marL="12700" marR="12700" marT="12700" marB="0" anchor="b"/>
                </a:tc>
                <a:tc>
                  <a:txBody>
                    <a:bodyPr/>
                    <a:lstStyle/>
                    <a:p>
                      <a:pPr algn="l" fontAlgn="b"/>
                      <a:r>
                        <a:rPr lang="fr-FR" sz="1200" b="0" i="0" u="none" strike="noStrike">
                          <a:solidFill>
                            <a:srgbClr val="000000"/>
                          </a:solidFill>
                          <a:effectLst/>
                          <a:latin typeface="Calibri" charset="0"/>
                        </a:rPr>
                        <a:t>Jongny </a:t>
                      </a:r>
                    </a:p>
                  </a:txBody>
                  <a:tcPr marL="12700" marR="12700" marT="12700" marB="0" anchor="b"/>
                </a:tc>
                <a:tc>
                  <a:txBody>
                    <a:bodyPr/>
                    <a:lstStyle/>
                    <a:p>
                      <a:pPr algn="l" fontAlgn="b"/>
                      <a:r>
                        <a:rPr lang="fr-FR" sz="1200" b="0" i="0" u="none" strike="noStrike" dirty="0">
                          <a:solidFill>
                            <a:srgbClr val="000000"/>
                          </a:solidFill>
                          <a:effectLst/>
                          <a:latin typeface="Calibri" charset="0"/>
                        </a:rPr>
                        <a:t>Claire-Lise </a:t>
                      </a:r>
                      <a:r>
                        <a:rPr lang="fr-FR" sz="1200" b="0" i="0" u="none" strike="noStrike" dirty="0" err="1">
                          <a:solidFill>
                            <a:srgbClr val="000000"/>
                          </a:solidFill>
                          <a:effectLst/>
                          <a:latin typeface="Calibri" charset="0"/>
                        </a:rPr>
                        <a:t>Favrod</a:t>
                      </a:r>
                      <a:r>
                        <a:rPr lang="fr-FR" sz="1200" b="0" i="0" u="none" strike="noStrike" dirty="0">
                          <a:solidFill>
                            <a:srgbClr val="000000"/>
                          </a:solidFill>
                          <a:effectLst/>
                          <a:latin typeface="Calibri" charset="0"/>
                        </a:rPr>
                        <a:t> D</a:t>
                      </a:r>
                    </a:p>
                  </a:txBody>
                  <a:tcPr marL="12700" marR="12700" marT="12700" marB="0" anchor="b"/>
                </a:tc>
                <a:tc>
                  <a:txBody>
                    <a:bodyPr/>
                    <a:lstStyle/>
                    <a:p>
                      <a:pPr algn="l" fontAlgn="b"/>
                      <a:r>
                        <a:rPr lang="fr-FR" sz="1200" b="0" i="0" u="none" strike="noStrike">
                          <a:solidFill>
                            <a:srgbClr val="000000"/>
                          </a:solidFill>
                          <a:effectLst/>
                          <a:latin typeface="Calibri" charset="0"/>
                        </a:rPr>
                        <a:t>Laurence Jacquaz</a:t>
                      </a:r>
                    </a:p>
                  </a:txBody>
                  <a:tcPr marL="12700" marR="12700" marT="12700" marB="0" anchor="b"/>
                </a:tc>
                <a:tc>
                  <a:txBody>
                    <a:bodyPr/>
                    <a:lstStyle/>
                    <a:p>
                      <a:pPr algn="l" fontAlgn="b"/>
                      <a:r>
                        <a:rPr lang="fr-FR" sz="1200" b="0" i="0" u="none" strike="noStrike" dirty="0">
                          <a:solidFill>
                            <a:srgbClr val="000000"/>
                          </a:solidFill>
                          <a:effectLst/>
                          <a:latin typeface="Calibri" charset="0"/>
                        </a:rPr>
                        <a:t> -</a:t>
                      </a:r>
                    </a:p>
                  </a:txBody>
                  <a:tcPr marL="12700" marR="12700" marT="12700" marB="0" anchor="b"/>
                </a:tc>
              </a:tr>
              <a:tr h="216797">
                <a:tc>
                  <a:txBody>
                    <a:bodyPr/>
                    <a:lstStyle/>
                    <a:p>
                      <a:pPr algn="l" fontAlgn="b"/>
                      <a:r>
                        <a:rPr lang="fr-FR" sz="1200" b="0" i="0" u="none" strike="noStrike" dirty="0">
                          <a:solidFill>
                            <a:srgbClr val="000000"/>
                          </a:solidFill>
                          <a:effectLst/>
                          <a:latin typeface="Calibri" charset="0"/>
                        </a:rPr>
                        <a:t>La </a:t>
                      </a:r>
                      <a:r>
                        <a:rPr lang="fr-FR" sz="1200" b="0" i="0" u="none" strike="noStrike" dirty="0" smtClean="0">
                          <a:solidFill>
                            <a:srgbClr val="000000"/>
                          </a:solidFill>
                          <a:effectLst/>
                          <a:latin typeface="Calibri" charset="0"/>
                        </a:rPr>
                        <a:t>Terrasse</a:t>
                      </a:r>
                      <a:endParaRPr lang="fr-FR" sz="1200" b="0" i="0" u="none" strike="noStrike" dirty="0">
                        <a:solidFill>
                          <a:srgbClr val="000000"/>
                        </a:solidFill>
                        <a:effectLst/>
                        <a:latin typeface="Calibri" charset="0"/>
                      </a:endParaRPr>
                    </a:p>
                  </a:txBody>
                  <a:tcPr marL="12700" marR="12700" marT="12700" marB="0" anchor="b"/>
                </a:tc>
                <a:tc>
                  <a:txBody>
                    <a:bodyPr/>
                    <a:lstStyle/>
                    <a:p>
                      <a:pPr algn="l" fontAlgn="b"/>
                      <a:r>
                        <a:rPr lang="fr-FR" sz="1200" b="0" i="0" u="none" strike="noStrike">
                          <a:solidFill>
                            <a:srgbClr val="000000"/>
                          </a:solidFill>
                          <a:effectLst/>
                          <a:latin typeface="Calibri" charset="0"/>
                        </a:rPr>
                        <a:t>Vevey</a:t>
                      </a:r>
                    </a:p>
                  </a:txBody>
                  <a:tcPr marL="12700" marR="12700" marT="12700" marB="0" anchor="b"/>
                </a:tc>
                <a:tc>
                  <a:txBody>
                    <a:bodyPr/>
                    <a:lstStyle/>
                    <a:p>
                      <a:pPr algn="l" fontAlgn="b"/>
                      <a:r>
                        <a:rPr lang="fr-FR" sz="1200" b="0" i="0" u="none" strike="noStrike">
                          <a:solidFill>
                            <a:srgbClr val="000000"/>
                          </a:solidFill>
                          <a:effectLst/>
                          <a:latin typeface="Calibri" charset="0"/>
                        </a:rPr>
                        <a:t>Marc Horisberger P</a:t>
                      </a:r>
                    </a:p>
                  </a:txBody>
                  <a:tcPr marL="12700" marR="12700" marT="12700" marB="0" anchor="b"/>
                </a:tc>
                <a:tc>
                  <a:txBody>
                    <a:bodyPr/>
                    <a:lstStyle/>
                    <a:p>
                      <a:pPr algn="l" fontAlgn="b"/>
                      <a:r>
                        <a:rPr lang="fr-FR" sz="1200" b="0" i="0" u="none" strike="noStrike">
                          <a:solidFill>
                            <a:srgbClr val="000000"/>
                          </a:solidFill>
                          <a:effectLst/>
                          <a:latin typeface="Calibri" charset="0"/>
                        </a:rPr>
                        <a:t> - </a:t>
                      </a:r>
                    </a:p>
                  </a:txBody>
                  <a:tcPr marL="12700" marR="12700" marT="12700" marB="0" anchor="b"/>
                </a:tc>
                <a:tc>
                  <a:txBody>
                    <a:bodyPr/>
                    <a:lstStyle/>
                    <a:p>
                      <a:pPr algn="l" fontAlgn="b"/>
                      <a:r>
                        <a:rPr lang="fr-FR" sz="1200" b="0" i="0" u="none" strike="noStrike" dirty="0">
                          <a:solidFill>
                            <a:srgbClr val="000000"/>
                          </a:solidFill>
                          <a:effectLst/>
                          <a:latin typeface="Calibri" charset="0"/>
                        </a:rPr>
                        <a:t> -</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Beau-Séjour </a:t>
                      </a:r>
                    </a:p>
                  </a:txBody>
                  <a:tcPr marL="12700" marR="12700" marT="12700" marB="0" anchor="b"/>
                </a:tc>
                <a:tc>
                  <a:txBody>
                    <a:bodyPr/>
                    <a:lstStyle/>
                    <a:p>
                      <a:pPr algn="l" fontAlgn="b"/>
                      <a:r>
                        <a:rPr lang="fr-FR" sz="1200" b="0" i="0" u="none" strike="noStrike">
                          <a:solidFill>
                            <a:srgbClr val="000000"/>
                          </a:solidFill>
                          <a:effectLst/>
                          <a:latin typeface="Calibri" charset="0"/>
                        </a:rPr>
                        <a:t>Vevey</a:t>
                      </a:r>
                    </a:p>
                  </a:txBody>
                  <a:tcPr marL="12700" marR="12700" marT="12700" marB="0" anchor="b"/>
                </a:tc>
                <a:tc>
                  <a:txBody>
                    <a:bodyPr/>
                    <a:lstStyle/>
                    <a:p>
                      <a:pPr algn="l" fontAlgn="b"/>
                      <a:r>
                        <a:rPr lang="fr-FR" sz="1200" b="0" i="0" u="none" strike="noStrike">
                          <a:solidFill>
                            <a:srgbClr val="000000"/>
                          </a:solidFill>
                          <a:effectLst/>
                          <a:latin typeface="Calibri" charset="0"/>
                        </a:rPr>
                        <a:t>Fausto Berto P</a:t>
                      </a:r>
                    </a:p>
                  </a:txBody>
                  <a:tcPr marL="12700" marR="12700" marT="12700" marB="0" anchor="b"/>
                </a:tc>
                <a:tc>
                  <a:txBody>
                    <a:bodyPr/>
                    <a:lstStyle/>
                    <a:p>
                      <a:pPr algn="l" fontAlgn="b"/>
                      <a:r>
                        <a:rPr lang="fr-FR" sz="1200" b="0" i="0" u="none" strike="noStrike">
                          <a:solidFill>
                            <a:srgbClr val="000000"/>
                          </a:solidFill>
                          <a:effectLst/>
                          <a:latin typeface="Calibri" charset="0"/>
                        </a:rPr>
                        <a:t>Bruno Kazadi</a:t>
                      </a:r>
                    </a:p>
                  </a:txBody>
                  <a:tcPr marL="12700" marR="12700" marT="12700" marB="0" anchor="b"/>
                </a:tc>
                <a:tc>
                  <a:txBody>
                    <a:bodyPr/>
                    <a:lstStyle/>
                    <a:p>
                      <a:pPr algn="l" fontAlgn="b"/>
                      <a:r>
                        <a:rPr lang="fr-FR" sz="1200" b="0" i="0" u="none" strike="noStrike" dirty="0">
                          <a:solidFill>
                            <a:srgbClr val="000000"/>
                          </a:solidFill>
                          <a:effectLst/>
                          <a:latin typeface="Calibri" charset="0"/>
                        </a:rPr>
                        <a:t>Marianne Gerber</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Les Berges du Léman</a:t>
                      </a:r>
                    </a:p>
                  </a:txBody>
                  <a:tcPr marL="12700" marR="12700" marT="12700" marB="0" anchor="b"/>
                </a:tc>
                <a:tc>
                  <a:txBody>
                    <a:bodyPr/>
                    <a:lstStyle/>
                    <a:p>
                      <a:pPr algn="l" fontAlgn="b"/>
                      <a:r>
                        <a:rPr lang="fr-FR" sz="1200" b="0" i="0" u="none" strike="noStrike">
                          <a:solidFill>
                            <a:srgbClr val="000000"/>
                          </a:solidFill>
                          <a:effectLst/>
                          <a:latin typeface="Calibri" charset="0"/>
                        </a:rPr>
                        <a:t>Vevey</a:t>
                      </a:r>
                    </a:p>
                  </a:txBody>
                  <a:tcPr marL="12700" marR="12700" marT="12700" marB="0" anchor="b"/>
                </a:tc>
                <a:tc>
                  <a:txBody>
                    <a:bodyPr/>
                    <a:lstStyle/>
                    <a:p>
                      <a:pPr algn="l" fontAlgn="b"/>
                      <a:r>
                        <a:rPr lang="fr-FR" sz="1200" b="0" i="0" u="none" strike="noStrike">
                          <a:solidFill>
                            <a:srgbClr val="000000"/>
                          </a:solidFill>
                          <a:effectLst/>
                          <a:latin typeface="Calibri" charset="0"/>
                        </a:rPr>
                        <a:t>Fausto Berto P</a:t>
                      </a:r>
                    </a:p>
                  </a:txBody>
                  <a:tcPr marL="12700" marR="12700" marT="12700" marB="0" anchor="b"/>
                </a:tc>
                <a:tc>
                  <a:txBody>
                    <a:bodyPr/>
                    <a:lstStyle/>
                    <a:p>
                      <a:pPr algn="l" fontAlgn="b"/>
                      <a:r>
                        <a:rPr lang="fr-FR" sz="1200" b="0" i="0" u="none" strike="noStrike">
                          <a:solidFill>
                            <a:srgbClr val="000000"/>
                          </a:solidFill>
                          <a:effectLst/>
                          <a:latin typeface="Calibri" charset="0"/>
                        </a:rPr>
                        <a:t>Vincent N'guyen</a:t>
                      </a:r>
                    </a:p>
                  </a:txBody>
                  <a:tcPr marL="12700" marR="12700" marT="12700" marB="0" anchor="b"/>
                </a:tc>
                <a:tc>
                  <a:txBody>
                    <a:bodyPr/>
                    <a:lstStyle/>
                    <a:p>
                      <a:pPr algn="l" fontAlgn="b"/>
                      <a:r>
                        <a:rPr lang="fr-FR" sz="1200" b="0" i="0" u="none" strike="noStrike" dirty="0">
                          <a:solidFill>
                            <a:srgbClr val="000000"/>
                          </a:solidFill>
                          <a:effectLst/>
                          <a:latin typeface="Calibri" charset="0"/>
                        </a:rPr>
                        <a:t> -</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La Fontanelle </a:t>
                      </a:r>
                    </a:p>
                  </a:txBody>
                  <a:tcPr marL="12700" marR="12700" marT="12700" marB="0" anchor="b"/>
                </a:tc>
                <a:tc>
                  <a:txBody>
                    <a:bodyPr/>
                    <a:lstStyle/>
                    <a:p>
                      <a:pPr algn="l" fontAlgn="b"/>
                      <a:r>
                        <a:rPr lang="fr-FR" sz="1200" b="0" i="0" u="none" strike="noStrike">
                          <a:solidFill>
                            <a:srgbClr val="000000"/>
                          </a:solidFill>
                          <a:effectLst/>
                          <a:latin typeface="Calibri" charset="0"/>
                        </a:rPr>
                        <a:t>Vevey</a:t>
                      </a:r>
                    </a:p>
                  </a:txBody>
                  <a:tcPr marL="12700" marR="12700" marT="12700" marB="0" anchor="b"/>
                </a:tc>
                <a:tc>
                  <a:txBody>
                    <a:bodyPr/>
                    <a:lstStyle/>
                    <a:p>
                      <a:pPr algn="l" fontAlgn="b"/>
                      <a:r>
                        <a:rPr lang="fr-FR" sz="1200" b="0" i="0" u="none" strike="noStrike">
                          <a:solidFill>
                            <a:srgbClr val="000000"/>
                          </a:solidFill>
                          <a:effectLst/>
                          <a:latin typeface="Calibri" charset="0"/>
                        </a:rPr>
                        <a:t>Pierre Loup D</a:t>
                      </a:r>
                    </a:p>
                  </a:txBody>
                  <a:tcPr marL="12700" marR="12700" marT="12700" marB="0" anchor="b"/>
                </a:tc>
                <a:tc>
                  <a:txBody>
                    <a:bodyPr/>
                    <a:lstStyle/>
                    <a:p>
                      <a:pPr algn="l" fontAlgn="b"/>
                      <a:r>
                        <a:rPr lang="fr-FR" sz="1200" b="0" i="0" u="none" strike="noStrike">
                          <a:solidFill>
                            <a:srgbClr val="000000"/>
                          </a:solidFill>
                          <a:effectLst/>
                          <a:latin typeface="Calibri" charset="0"/>
                        </a:rPr>
                        <a:t>Vincent N'guyen</a:t>
                      </a:r>
                    </a:p>
                  </a:txBody>
                  <a:tcPr marL="12700" marR="12700" marT="12700" marB="0" anchor="b"/>
                </a:tc>
                <a:tc>
                  <a:txBody>
                    <a:bodyPr/>
                    <a:lstStyle/>
                    <a:p>
                      <a:pPr algn="l" fontAlgn="b"/>
                      <a:r>
                        <a:rPr lang="fr-FR" sz="1200" b="0" i="0" u="none" strike="noStrike" dirty="0">
                          <a:solidFill>
                            <a:srgbClr val="000000"/>
                          </a:solidFill>
                          <a:effectLst/>
                          <a:latin typeface="Calibri" charset="0"/>
                        </a:rPr>
                        <a:t> -</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La Maison du Pèlerin </a:t>
                      </a:r>
                    </a:p>
                  </a:txBody>
                  <a:tcPr marL="12700" marR="12700" marT="12700" marB="0" anchor="b"/>
                </a:tc>
                <a:tc>
                  <a:txBody>
                    <a:bodyPr/>
                    <a:lstStyle/>
                    <a:p>
                      <a:pPr algn="l" fontAlgn="b"/>
                      <a:r>
                        <a:rPr lang="fr-FR" sz="1200" b="0" i="0" u="none" strike="noStrike">
                          <a:solidFill>
                            <a:srgbClr val="000000"/>
                          </a:solidFill>
                          <a:effectLst/>
                          <a:latin typeface="Calibri" charset="0"/>
                        </a:rPr>
                        <a:t>Le Mont-Pèlerin </a:t>
                      </a:r>
                    </a:p>
                  </a:txBody>
                  <a:tcPr marL="12700" marR="12700" marT="12700" marB="0" anchor="b"/>
                </a:tc>
                <a:tc>
                  <a:txBody>
                    <a:bodyPr/>
                    <a:lstStyle/>
                    <a:p>
                      <a:pPr algn="l" fontAlgn="b"/>
                      <a:r>
                        <a:rPr lang="fr-FR" sz="1200" b="0" i="0" u="none" strike="noStrike">
                          <a:solidFill>
                            <a:srgbClr val="000000"/>
                          </a:solidFill>
                          <a:effectLst/>
                          <a:latin typeface="Calibri" charset="0"/>
                        </a:rPr>
                        <a:t>Pierre Loup D</a:t>
                      </a:r>
                    </a:p>
                  </a:txBody>
                  <a:tcPr marL="12700" marR="12700" marT="12700" marB="0" anchor="b"/>
                </a:tc>
                <a:tc>
                  <a:txBody>
                    <a:bodyPr/>
                    <a:lstStyle/>
                    <a:p>
                      <a:pPr algn="l" fontAlgn="b"/>
                      <a:r>
                        <a:rPr lang="fr-FR" sz="1200" b="0" i="0" u="none" strike="noStrike">
                          <a:solidFill>
                            <a:srgbClr val="000000"/>
                          </a:solidFill>
                          <a:effectLst/>
                          <a:latin typeface="Calibri" charset="0"/>
                        </a:rPr>
                        <a:t>Laurence Jacquaz</a:t>
                      </a:r>
                    </a:p>
                  </a:txBody>
                  <a:tcPr marL="12700" marR="12700" marT="12700" marB="0" anchor="b"/>
                </a:tc>
                <a:tc>
                  <a:txBody>
                    <a:bodyPr/>
                    <a:lstStyle/>
                    <a:p>
                      <a:pPr algn="l" fontAlgn="b"/>
                      <a:r>
                        <a:rPr lang="fr-FR" sz="1200" b="0" i="0" u="none" strike="noStrike" dirty="0">
                          <a:solidFill>
                            <a:srgbClr val="000000"/>
                          </a:solidFill>
                          <a:effectLst/>
                          <a:latin typeface="Calibri" charset="0"/>
                        </a:rPr>
                        <a:t>Patrizia </a:t>
                      </a:r>
                      <a:r>
                        <a:rPr lang="fr-FR" sz="1200" b="0" i="0" u="none" strike="noStrike" dirty="0" err="1">
                          <a:solidFill>
                            <a:srgbClr val="000000"/>
                          </a:solidFill>
                          <a:effectLst/>
                          <a:latin typeface="Calibri" charset="0"/>
                        </a:rPr>
                        <a:t>Conforti</a:t>
                      </a:r>
                      <a:endParaRPr lang="fr-FR" sz="1200" b="0" i="0" u="none" strike="noStrike" dirty="0">
                        <a:solidFill>
                          <a:srgbClr val="000000"/>
                        </a:solidFill>
                        <a:effectLst/>
                        <a:latin typeface="Calibri" charset="0"/>
                      </a:endParaRP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Le Phare Elim</a:t>
                      </a:r>
                    </a:p>
                  </a:txBody>
                  <a:tcPr marL="12700" marR="12700" marT="12700" marB="0" anchor="b"/>
                </a:tc>
                <a:tc>
                  <a:txBody>
                    <a:bodyPr/>
                    <a:lstStyle/>
                    <a:p>
                      <a:pPr algn="l" fontAlgn="b"/>
                      <a:r>
                        <a:rPr lang="fr-FR" sz="1200" b="0" i="0" u="none" strike="noStrike">
                          <a:solidFill>
                            <a:srgbClr val="000000"/>
                          </a:solidFill>
                          <a:effectLst/>
                          <a:latin typeface="Calibri" charset="0"/>
                        </a:rPr>
                        <a:t>La Tour-de-Peilz</a:t>
                      </a:r>
                    </a:p>
                  </a:txBody>
                  <a:tcPr marL="12700" marR="12700" marT="12700" marB="0" anchor="b"/>
                </a:tc>
                <a:tc>
                  <a:txBody>
                    <a:bodyPr/>
                    <a:lstStyle/>
                    <a:p>
                      <a:pPr algn="l" fontAlgn="b"/>
                      <a:r>
                        <a:rPr lang="fr-FR" sz="1200" b="0" i="0" u="none" strike="noStrike">
                          <a:solidFill>
                            <a:srgbClr val="000000"/>
                          </a:solidFill>
                          <a:effectLst/>
                          <a:latin typeface="Calibri" charset="0"/>
                        </a:rPr>
                        <a:t>Pierre Loup D</a:t>
                      </a:r>
                    </a:p>
                  </a:txBody>
                  <a:tcPr marL="12700" marR="12700" marT="12700" marB="0" anchor="b"/>
                </a:tc>
                <a:tc>
                  <a:txBody>
                    <a:bodyPr/>
                    <a:lstStyle/>
                    <a:p>
                      <a:pPr algn="l" fontAlgn="b"/>
                      <a:r>
                        <a:rPr lang="fr-FR" sz="1200" b="0" i="0" u="none" strike="noStrike">
                          <a:solidFill>
                            <a:srgbClr val="000000"/>
                          </a:solidFill>
                          <a:effectLst/>
                          <a:latin typeface="Calibri" charset="0"/>
                        </a:rPr>
                        <a:t>Vincent N'guyen</a:t>
                      </a:r>
                    </a:p>
                  </a:txBody>
                  <a:tcPr marL="12700" marR="12700" marT="12700" marB="0" anchor="b"/>
                </a:tc>
                <a:tc>
                  <a:txBody>
                    <a:bodyPr/>
                    <a:lstStyle/>
                    <a:p>
                      <a:pPr algn="l" fontAlgn="b"/>
                      <a:r>
                        <a:rPr lang="fr-FR" sz="1200" b="0" i="0" u="none" strike="noStrike" dirty="0">
                          <a:solidFill>
                            <a:srgbClr val="000000"/>
                          </a:solidFill>
                          <a:effectLst/>
                          <a:latin typeface="Calibri" charset="0"/>
                        </a:rPr>
                        <a:t> Armée du salut Vevey</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La Résidence du Léman </a:t>
                      </a:r>
                    </a:p>
                  </a:txBody>
                  <a:tcPr marL="12700" marR="12700" marT="12700" marB="0" anchor="b"/>
                </a:tc>
                <a:tc>
                  <a:txBody>
                    <a:bodyPr/>
                    <a:lstStyle/>
                    <a:p>
                      <a:pPr algn="l" fontAlgn="b"/>
                      <a:r>
                        <a:rPr lang="fr-FR" sz="1200" b="0" i="0" u="none" strike="noStrike">
                          <a:solidFill>
                            <a:srgbClr val="000000"/>
                          </a:solidFill>
                          <a:effectLst/>
                          <a:latin typeface="Calibri" charset="0"/>
                        </a:rPr>
                        <a:t>Corseaux </a:t>
                      </a:r>
                    </a:p>
                  </a:txBody>
                  <a:tcPr marL="12700" marR="12700" marT="12700" marB="0" anchor="b"/>
                </a:tc>
                <a:tc>
                  <a:txBody>
                    <a:bodyPr/>
                    <a:lstStyle/>
                    <a:p>
                      <a:pPr algn="l" fontAlgn="b"/>
                      <a:r>
                        <a:rPr lang="fr-FR" sz="1200" b="0" i="0" u="none" strike="noStrike">
                          <a:solidFill>
                            <a:srgbClr val="000000"/>
                          </a:solidFill>
                          <a:effectLst/>
                          <a:latin typeface="Calibri" charset="0"/>
                        </a:rPr>
                        <a:t>Pierre Loup D</a:t>
                      </a:r>
                    </a:p>
                  </a:txBody>
                  <a:tcPr marL="12700" marR="12700" marT="12700" marB="0" anchor="b"/>
                </a:tc>
                <a:tc>
                  <a:txBody>
                    <a:bodyPr/>
                    <a:lstStyle/>
                    <a:p>
                      <a:pPr algn="l" fontAlgn="b"/>
                      <a:r>
                        <a:rPr lang="fr-FR" sz="1200" b="0" i="0" u="none" strike="noStrike">
                          <a:solidFill>
                            <a:srgbClr val="000000"/>
                          </a:solidFill>
                          <a:effectLst/>
                          <a:latin typeface="Calibri" charset="0"/>
                        </a:rPr>
                        <a:t>Vincent N'guyen</a:t>
                      </a:r>
                    </a:p>
                  </a:txBody>
                  <a:tcPr marL="12700" marR="12700" marT="12700" marB="0" anchor="b"/>
                </a:tc>
                <a:tc>
                  <a:txBody>
                    <a:bodyPr/>
                    <a:lstStyle/>
                    <a:p>
                      <a:pPr algn="l" fontAlgn="b"/>
                      <a:r>
                        <a:rPr lang="fr-FR" sz="1200" b="0" i="0" u="none" strike="noStrike" dirty="0">
                          <a:solidFill>
                            <a:srgbClr val="000000"/>
                          </a:solidFill>
                          <a:effectLst/>
                          <a:latin typeface="Calibri" charset="0"/>
                        </a:rPr>
                        <a:t>Michèle Bader</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Château des Novalles </a:t>
                      </a:r>
                    </a:p>
                  </a:txBody>
                  <a:tcPr marL="12700" marR="12700" marT="12700" marB="0" anchor="b"/>
                </a:tc>
                <a:tc>
                  <a:txBody>
                    <a:bodyPr/>
                    <a:lstStyle/>
                    <a:p>
                      <a:pPr algn="l" fontAlgn="b"/>
                      <a:r>
                        <a:rPr lang="fr-FR" sz="1200" b="0" i="0" u="none" strike="noStrike">
                          <a:solidFill>
                            <a:srgbClr val="000000"/>
                          </a:solidFill>
                          <a:effectLst/>
                          <a:latin typeface="Calibri" charset="0"/>
                        </a:rPr>
                        <a:t>Blonay</a:t>
                      </a:r>
                    </a:p>
                  </a:txBody>
                  <a:tcPr marL="12700" marR="12700" marT="12700" marB="0" anchor="b"/>
                </a:tc>
                <a:tc>
                  <a:txBody>
                    <a:bodyPr/>
                    <a:lstStyle/>
                    <a:p>
                      <a:pPr algn="l" fontAlgn="b"/>
                      <a:r>
                        <a:rPr lang="fr-FR" sz="1200" b="0" i="0" u="none" strike="noStrike">
                          <a:solidFill>
                            <a:srgbClr val="000000"/>
                          </a:solidFill>
                          <a:effectLst/>
                          <a:latin typeface="Calibri" charset="0"/>
                        </a:rPr>
                        <a:t>Pierre Loup D</a:t>
                      </a:r>
                    </a:p>
                  </a:txBody>
                  <a:tcPr marL="12700" marR="12700" marT="12700" marB="0" anchor="b"/>
                </a:tc>
                <a:tc>
                  <a:txBody>
                    <a:bodyPr/>
                    <a:lstStyle/>
                    <a:p>
                      <a:pPr algn="l" fontAlgn="b"/>
                      <a:r>
                        <a:rPr lang="fr-FR" sz="1200" b="0" i="0" u="none" strike="noStrike">
                          <a:solidFill>
                            <a:srgbClr val="000000"/>
                          </a:solidFill>
                          <a:effectLst/>
                          <a:latin typeface="Calibri" charset="0"/>
                        </a:rPr>
                        <a:t>Bruno Kazadi</a:t>
                      </a:r>
                    </a:p>
                  </a:txBody>
                  <a:tcPr marL="12700" marR="12700" marT="12700" marB="0" anchor="b"/>
                </a:tc>
                <a:tc>
                  <a:txBody>
                    <a:bodyPr/>
                    <a:lstStyle/>
                    <a:p>
                      <a:pPr algn="l" fontAlgn="b"/>
                      <a:r>
                        <a:rPr lang="fr-FR" sz="1200" b="0" i="0" u="none" strike="noStrike" dirty="0">
                          <a:solidFill>
                            <a:srgbClr val="000000"/>
                          </a:solidFill>
                          <a:effectLst/>
                          <a:latin typeface="Calibri" charset="0"/>
                        </a:rPr>
                        <a:t>Marianne Gerber</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Le Maillon</a:t>
                      </a:r>
                    </a:p>
                  </a:txBody>
                  <a:tcPr marL="12700" marR="12700" marT="12700" marB="0" anchor="b"/>
                </a:tc>
                <a:tc>
                  <a:txBody>
                    <a:bodyPr/>
                    <a:lstStyle/>
                    <a:p>
                      <a:pPr algn="l" fontAlgn="b"/>
                      <a:r>
                        <a:rPr lang="fr-FR" sz="1200" b="0" i="0" u="none" strike="noStrike">
                          <a:solidFill>
                            <a:srgbClr val="000000"/>
                          </a:solidFill>
                          <a:effectLst/>
                          <a:latin typeface="Calibri" charset="0"/>
                        </a:rPr>
                        <a:t>Blonay</a:t>
                      </a:r>
                    </a:p>
                  </a:txBody>
                  <a:tcPr marL="12700" marR="12700" marT="12700" marB="0" anchor="b"/>
                </a:tc>
                <a:tc>
                  <a:txBody>
                    <a:bodyPr/>
                    <a:lstStyle/>
                    <a:p>
                      <a:pPr algn="l" fontAlgn="b"/>
                      <a:r>
                        <a:rPr lang="fr-FR" sz="1200" b="0" i="0" u="none" strike="noStrike">
                          <a:solidFill>
                            <a:srgbClr val="000000"/>
                          </a:solidFill>
                          <a:effectLst/>
                          <a:latin typeface="Calibri" charset="0"/>
                        </a:rPr>
                        <a:t>Pierre Loup D</a:t>
                      </a:r>
                    </a:p>
                  </a:txBody>
                  <a:tcPr marL="12700" marR="12700" marT="12700" marB="0" anchor="b"/>
                </a:tc>
                <a:tc>
                  <a:txBody>
                    <a:bodyPr/>
                    <a:lstStyle/>
                    <a:p>
                      <a:pPr algn="l" fontAlgn="b"/>
                      <a:r>
                        <a:rPr lang="fr-FR" sz="1200" b="0" i="0" u="none" strike="noStrike">
                          <a:solidFill>
                            <a:srgbClr val="000000"/>
                          </a:solidFill>
                          <a:effectLst/>
                          <a:latin typeface="Calibri" charset="0"/>
                        </a:rPr>
                        <a:t> - </a:t>
                      </a:r>
                    </a:p>
                  </a:txBody>
                  <a:tcPr marL="12700" marR="12700" marT="12700" marB="0" anchor="b"/>
                </a:tc>
                <a:tc>
                  <a:txBody>
                    <a:bodyPr/>
                    <a:lstStyle/>
                    <a:p>
                      <a:pPr algn="l" fontAlgn="b"/>
                      <a:r>
                        <a:rPr lang="fr-FR" sz="1200" b="0" i="0" u="none" strike="noStrike">
                          <a:solidFill>
                            <a:srgbClr val="000000"/>
                          </a:solidFill>
                          <a:effectLst/>
                          <a:latin typeface="Calibri" charset="0"/>
                        </a:rPr>
                        <a:t> -</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Les Rosiers</a:t>
                      </a:r>
                    </a:p>
                  </a:txBody>
                  <a:tcPr marL="12700" marR="12700" marT="12700" marB="0" anchor="b"/>
                </a:tc>
                <a:tc>
                  <a:txBody>
                    <a:bodyPr/>
                    <a:lstStyle/>
                    <a:p>
                      <a:pPr algn="l" fontAlgn="b"/>
                      <a:r>
                        <a:rPr lang="fr-FR" sz="1200" b="0" i="0" u="none" strike="noStrike">
                          <a:solidFill>
                            <a:srgbClr val="000000"/>
                          </a:solidFill>
                          <a:effectLst/>
                          <a:latin typeface="Calibri" charset="0"/>
                        </a:rPr>
                        <a:t>Blonay</a:t>
                      </a:r>
                    </a:p>
                  </a:txBody>
                  <a:tcPr marL="12700" marR="12700" marT="12700" marB="0" anchor="b"/>
                </a:tc>
                <a:tc>
                  <a:txBody>
                    <a:bodyPr/>
                    <a:lstStyle/>
                    <a:p>
                      <a:pPr algn="l" fontAlgn="b"/>
                      <a:r>
                        <a:rPr lang="fr-FR" sz="1200" b="0" i="0" u="none" strike="noStrike">
                          <a:solidFill>
                            <a:srgbClr val="000000"/>
                          </a:solidFill>
                          <a:effectLst/>
                          <a:latin typeface="Calibri" charset="0"/>
                        </a:rPr>
                        <a:t>Pierre Loup D</a:t>
                      </a:r>
                    </a:p>
                  </a:txBody>
                  <a:tcPr marL="12700" marR="12700" marT="12700" marB="0" anchor="b"/>
                </a:tc>
                <a:tc>
                  <a:txBody>
                    <a:bodyPr/>
                    <a:lstStyle/>
                    <a:p>
                      <a:pPr algn="l" fontAlgn="b"/>
                      <a:r>
                        <a:rPr lang="fr-FR" sz="1200" b="0" i="0" u="none" strike="noStrike">
                          <a:solidFill>
                            <a:srgbClr val="000000"/>
                          </a:solidFill>
                          <a:effectLst/>
                          <a:latin typeface="Calibri" charset="0"/>
                        </a:rPr>
                        <a:t>Bruno Kazadi</a:t>
                      </a:r>
                    </a:p>
                  </a:txBody>
                  <a:tcPr marL="12700" marR="12700" marT="12700" marB="0" anchor="b"/>
                </a:tc>
                <a:tc>
                  <a:txBody>
                    <a:bodyPr/>
                    <a:lstStyle/>
                    <a:p>
                      <a:pPr algn="l" fontAlgn="b"/>
                      <a:r>
                        <a:rPr lang="fr-FR" sz="1200" b="0" i="0" u="none" strike="noStrike" dirty="0">
                          <a:solidFill>
                            <a:srgbClr val="000000"/>
                          </a:solidFill>
                          <a:effectLst/>
                          <a:latin typeface="Calibri" charset="0"/>
                        </a:rPr>
                        <a:t>Marianne Gerber</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Mon Désir Blonay</a:t>
                      </a:r>
                    </a:p>
                  </a:txBody>
                  <a:tcPr marL="12700" marR="12700" marT="12700" marB="0" anchor="b"/>
                </a:tc>
                <a:tc>
                  <a:txBody>
                    <a:bodyPr/>
                    <a:lstStyle/>
                    <a:p>
                      <a:pPr algn="l" fontAlgn="b"/>
                      <a:r>
                        <a:rPr lang="fr-FR" sz="1200" b="0" i="0" u="none" strike="noStrike">
                          <a:solidFill>
                            <a:srgbClr val="000000"/>
                          </a:solidFill>
                          <a:effectLst/>
                          <a:latin typeface="Calibri" charset="0"/>
                        </a:rPr>
                        <a:t>Blonay</a:t>
                      </a:r>
                    </a:p>
                  </a:txBody>
                  <a:tcPr marL="12700" marR="12700" marT="12700" marB="0" anchor="b"/>
                </a:tc>
                <a:tc>
                  <a:txBody>
                    <a:bodyPr/>
                    <a:lstStyle/>
                    <a:p>
                      <a:pPr algn="l" fontAlgn="b"/>
                      <a:r>
                        <a:rPr lang="fr-FR" sz="1200" b="0" i="0" u="none" strike="noStrike">
                          <a:solidFill>
                            <a:srgbClr val="000000"/>
                          </a:solidFill>
                          <a:effectLst/>
                          <a:latin typeface="Calibri" charset="0"/>
                        </a:rPr>
                        <a:t>Laurent Jordan P</a:t>
                      </a:r>
                    </a:p>
                  </a:txBody>
                  <a:tcPr marL="12700" marR="12700" marT="12700" marB="0" anchor="b"/>
                </a:tc>
                <a:tc>
                  <a:txBody>
                    <a:bodyPr/>
                    <a:lstStyle/>
                    <a:p>
                      <a:pPr algn="l" fontAlgn="b"/>
                      <a:r>
                        <a:rPr lang="fr-FR" sz="1200" b="0" i="0" u="none" strike="noStrike">
                          <a:solidFill>
                            <a:srgbClr val="000000"/>
                          </a:solidFill>
                          <a:effectLst/>
                          <a:latin typeface="Calibri" charset="0"/>
                        </a:rPr>
                        <a:t> - </a:t>
                      </a:r>
                    </a:p>
                  </a:txBody>
                  <a:tcPr marL="12700" marR="12700" marT="12700" marB="0" anchor="b"/>
                </a:tc>
                <a:tc>
                  <a:txBody>
                    <a:bodyPr/>
                    <a:lstStyle/>
                    <a:p>
                      <a:pPr algn="l" fontAlgn="b"/>
                      <a:r>
                        <a:rPr lang="fr-FR" sz="1200" b="0" i="0" u="none" strike="noStrike">
                          <a:solidFill>
                            <a:srgbClr val="000000"/>
                          </a:solidFill>
                          <a:effectLst/>
                          <a:latin typeface="Calibri" charset="0"/>
                        </a:rPr>
                        <a:t> -</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Home Salem </a:t>
                      </a:r>
                    </a:p>
                  </a:txBody>
                  <a:tcPr marL="12700" marR="12700" marT="12700" marB="0" anchor="b"/>
                </a:tc>
                <a:tc>
                  <a:txBody>
                    <a:bodyPr/>
                    <a:lstStyle/>
                    <a:p>
                      <a:pPr algn="l" fontAlgn="b"/>
                      <a:r>
                        <a:rPr lang="fr-FR" sz="1200" b="0" i="0" u="none" strike="noStrike">
                          <a:solidFill>
                            <a:srgbClr val="000000"/>
                          </a:solidFill>
                          <a:effectLst/>
                          <a:latin typeface="Calibri" charset="0"/>
                        </a:rPr>
                        <a:t>Saint-Légier </a:t>
                      </a:r>
                    </a:p>
                  </a:txBody>
                  <a:tcPr marL="12700" marR="12700" marT="12700" marB="0" anchor="b"/>
                </a:tc>
                <a:tc>
                  <a:txBody>
                    <a:bodyPr/>
                    <a:lstStyle/>
                    <a:p>
                      <a:pPr algn="l" fontAlgn="b"/>
                      <a:r>
                        <a:rPr lang="fr-FR" sz="1200" b="0" i="0" u="none" strike="noStrike">
                          <a:solidFill>
                            <a:srgbClr val="000000"/>
                          </a:solidFill>
                          <a:effectLst/>
                          <a:latin typeface="Calibri" charset="0"/>
                        </a:rPr>
                        <a:t>Laurent Jordan P</a:t>
                      </a:r>
                    </a:p>
                  </a:txBody>
                  <a:tcPr marL="12700" marR="12700" marT="12700" marB="0" anchor="b"/>
                </a:tc>
                <a:tc>
                  <a:txBody>
                    <a:bodyPr/>
                    <a:lstStyle/>
                    <a:p>
                      <a:pPr algn="l" fontAlgn="b"/>
                      <a:r>
                        <a:rPr lang="fr-FR" sz="1200" b="0" i="0" u="none" strike="noStrike">
                          <a:solidFill>
                            <a:srgbClr val="000000"/>
                          </a:solidFill>
                          <a:effectLst/>
                          <a:latin typeface="Calibri" charset="0"/>
                        </a:rPr>
                        <a:t>Bruno Kazadi</a:t>
                      </a:r>
                    </a:p>
                  </a:txBody>
                  <a:tcPr marL="12700" marR="12700" marT="12700" marB="0" anchor="b"/>
                </a:tc>
                <a:tc>
                  <a:txBody>
                    <a:bodyPr/>
                    <a:lstStyle/>
                    <a:p>
                      <a:pPr algn="l" fontAlgn="b"/>
                      <a:r>
                        <a:rPr lang="fr-FR" sz="1200" b="0" i="0" u="none" strike="noStrike" dirty="0">
                          <a:solidFill>
                            <a:srgbClr val="000000"/>
                          </a:solidFill>
                          <a:effectLst/>
                          <a:latin typeface="Calibri" charset="0"/>
                        </a:rPr>
                        <a:t>Marianne Gerber</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Les Palmiers</a:t>
                      </a:r>
                    </a:p>
                  </a:txBody>
                  <a:tcPr marL="12700" marR="12700" marT="12700" marB="0" anchor="b"/>
                </a:tc>
                <a:tc>
                  <a:txBody>
                    <a:bodyPr/>
                    <a:lstStyle/>
                    <a:p>
                      <a:pPr algn="l" fontAlgn="b"/>
                      <a:r>
                        <a:rPr lang="fr-FR" sz="1200" b="0" i="0" u="none" strike="noStrike">
                          <a:solidFill>
                            <a:srgbClr val="000000"/>
                          </a:solidFill>
                          <a:effectLst/>
                          <a:latin typeface="Calibri" charset="0"/>
                        </a:rPr>
                        <a:t>Montreux </a:t>
                      </a:r>
                    </a:p>
                  </a:txBody>
                  <a:tcPr marL="12700" marR="12700" marT="12700" marB="0" anchor="b"/>
                </a:tc>
                <a:tc>
                  <a:txBody>
                    <a:bodyPr/>
                    <a:lstStyle/>
                    <a:p>
                      <a:pPr algn="l" fontAlgn="b"/>
                      <a:r>
                        <a:rPr lang="fr-FR" sz="1200" b="0" i="0" u="none" strike="noStrike">
                          <a:solidFill>
                            <a:srgbClr val="000000"/>
                          </a:solidFill>
                          <a:effectLst/>
                          <a:latin typeface="Calibri" charset="0"/>
                        </a:rPr>
                        <a:t>Beat Hoffmann P</a:t>
                      </a:r>
                    </a:p>
                  </a:txBody>
                  <a:tcPr marL="12700" marR="12700" marT="12700" marB="0" anchor="b"/>
                </a:tc>
                <a:tc>
                  <a:txBody>
                    <a:bodyPr/>
                    <a:lstStyle/>
                    <a:p>
                      <a:pPr algn="l" fontAlgn="b"/>
                      <a:r>
                        <a:rPr lang="fr-FR" sz="1200" b="0" i="0" u="none" strike="noStrike">
                          <a:solidFill>
                            <a:srgbClr val="000000"/>
                          </a:solidFill>
                          <a:effectLst/>
                          <a:latin typeface="Calibri" charset="0"/>
                        </a:rPr>
                        <a:t>Laurence Jacquaz</a:t>
                      </a:r>
                    </a:p>
                  </a:txBody>
                  <a:tcPr marL="12700" marR="12700" marT="12700" marB="0" anchor="b"/>
                </a:tc>
                <a:tc>
                  <a:txBody>
                    <a:bodyPr/>
                    <a:lstStyle/>
                    <a:p>
                      <a:pPr algn="l" fontAlgn="b"/>
                      <a:r>
                        <a:rPr lang="fr-FR" sz="1200" b="0" i="0" u="none" strike="noStrike" dirty="0">
                          <a:solidFill>
                            <a:srgbClr val="000000"/>
                          </a:solidFill>
                          <a:effectLst/>
                          <a:latin typeface="Calibri" charset="0"/>
                        </a:rPr>
                        <a:t>Patrizia </a:t>
                      </a:r>
                      <a:r>
                        <a:rPr lang="fr-FR" sz="1200" b="0" i="0" u="none" strike="noStrike" dirty="0" err="1">
                          <a:solidFill>
                            <a:srgbClr val="000000"/>
                          </a:solidFill>
                          <a:effectLst/>
                          <a:latin typeface="Calibri" charset="0"/>
                        </a:rPr>
                        <a:t>Conforti</a:t>
                      </a:r>
                      <a:endParaRPr lang="fr-FR" sz="1200" b="0" i="0" u="none" strike="noStrike" dirty="0">
                        <a:solidFill>
                          <a:srgbClr val="000000"/>
                        </a:solidFill>
                        <a:effectLst/>
                        <a:latin typeface="Calibri" charset="0"/>
                      </a:endParaRPr>
                    </a:p>
                  </a:txBody>
                  <a:tcPr marL="12700" marR="12700" marT="12700" marB="0" anchor="b"/>
                </a:tc>
              </a:tr>
              <a:tr h="190952">
                <a:tc>
                  <a:txBody>
                    <a:bodyPr/>
                    <a:lstStyle/>
                    <a:p>
                      <a:pPr algn="l" fontAlgn="b"/>
                      <a:r>
                        <a:rPr lang="fr-FR" sz="1200" b="0" i="0" u="none" strike="noStrike">
                          <a:solidFill>
                            <a:srgbClr val="000000"/>
                          </a:solidFill>
                          <a:effectLst/>
                          <a:latin typeface="Calibri" charset="0"/>
                        </a:rPr>
                        <a:t>Maison de retraite de Burier</a:t>
                      </a:r>
                    </a:p>
                  </a:txBody>
                  <a:tcPr marL="12700" marR="12700" marT="12700" marB="0" anchor="b"/>
                </a:tc>
                <a:tc>
                  <a:txBody>
                    <a:bodyPr/>
                    <a:lstStyle/>
                    <a:p>
                      <a:pPr algn="l" fontAlgn="b"/>
                      <a:r>
                        <a:rPr lang="fr-FR" sz="1200" b="0" i="0" u="none" strike="noStrike">
                          <a:solidFill>
                            <a:srgbClr val="000000"/>
                          </a:solidFill>
                          <a:effectLst/>
                          <a:latin typeface="Calibri" charset="0"/>
                        </a:rPr>
                        <a:t>Clarens</a:t>
                      </a:r>
                    </a:p>
                  </a:txBody>
                  <a:tcPr marL="12700" marR="12700" marT="12700" marB="0" anchor="b"/>
                </a:tc>
                <a:tc>
                  <a:txBody>
                    <a:bodyPr/>
                    <a:lstStyle/>
                    <a:p>
                      <a:pPr algn="l" fontAlgn="b"/>
                      <a:r>
                        <a:rPr lang="fr-FR" sz="1200" b="0" i="0" u="none" strike="noStrike">
                          <a:solidFill>
                            <a:srgbClr val="000000"/>
                          </a:solidFill>
                          <a:effectLst/>
                          <a:latin typeface="Calibri" charset="0"/>
                        </a:rPr>
                        <a:t>Beat Hoffmann P</a:t>
                      </a:r>
                    </a:p>
                  </a:txBody>
                  <a:tcPr marL="12700" marR="12700" marT="12700" marB="0" anchor="b"/>
                </a:tc>
                <a:tc>
                  <a:txBody>
                    <a:bodyPr/>
                    <a:lstStyle/>
                    <a:p>
                      <a:pPr algn="l" fontAlgn="b"/>
                      <a:r>
                        <a:rPr lang="fr-FR" sz="1200" b="0" i="0" u="none" strike="noStrike">
                          <a:solidFill>
                            <a:srgbClr val="000000"/>
                          </a:solidFill>
                          <a:effectLst/>
                          <a:latin typeface="Calibri" charset="0"/>
                        </a:rPr>
                        <a:t>Jean Hoang</a:t>
                      </a:r>
                    </a:p>
                  </a:txBody>
                  <a:tcPr marL="12700" marR="12700" marT="12700" marB="0" anchor="b"/>
                </a:tc>
                <a:tc>
                  <a:txBody>
                    <a:bodyPr/>
                    <a:lstStyle/>
                    <a:p>
                      <a:pPr algn="l" fontAlgn="b"/>
                      <a:r>
                        <a:rPr lang="fr-FR" sz="1200" b="0" i="0" u="none" strike="noStrike" dirty="0">
                          <a:solidFill>
                            <a:srgbClr val="000000"/>
                          </a:solidFill>
                          <a:effectLst/>
                          <a:latin typeface="Calibri" charset="0"/>
                        </a:rPr>
                        <a:t>Patrizia </a:t>
                      </a:r>
                      <a:r>
                        <a:rPr lang="fr-FR" sz="1200" b="0" i="0" u="none" strike="noStrike" dirty="0" err="1">
                          <a:solidFill>
                            <a:srgbClr val="000000"/>
                          </a:solidFill>
                          <a:effectLst/>
                          <a:latin typeface="Calibri" charset="0"/>
                        </a:rPr>
                        <a:t>Conforti</a:t>
                      </a:r>
                      <a:endParaRPr lang="fr-FR" sz="1200" b="0" i="0" u="none" strike="noStrike" dirty="0">
                        <a:solidFill>
                          <a:srgbClr val="000000"/>
                        </a:solidFill>
                        <a:effectLst/>
                        <a:latin typeface="Calibri" charset="0"/>
                      </a:endParaRPr>
                    </a:p>
                  </a:txBody>
                  <a:tcPr marL="12700" marR="12700" marT="12700" marB="0" anchor="b"/>
                </a:tc>
              </a:tr>
              <a:tr h="190952">
                <a:tc>
                  <a:txBody>
                    <a:bodyPr/>
                    <a:lstStyle/>
                    <a:p>
                      <a:pPr algn="l" fontAlgn="b"/>
                      <a:r>
                        <a:rPr lang="fr-FR" sz="1200" b="0" i="0" u="none" strike="noStrike">
                          <a:solidFill>
                            <a:srgbClr val="000000"/>
                          </a:solidFill>
                          <a:effectLst/>
                          <a:latin typeface="Calibri" charset="0"/>
                        </a:rPr>
                        <a:t>Beau-Site</a:t>
                      </a:r>
                    </a:p>
                  </a:txBody>
                  <a:tcPr marL="12700" marR="12700" marT="12700" marB="0" anchor="b"/>
                </a:tc>
                <a:tc>
                  <a:txBody>
                    <a:bodyPr/>
                    <a:lstStyle/>
                    <a:p>
                      <a:pPr algn="l" fontAlgn="b"/>
                      <a:r>
                        <a:rPr lang="fr-FR" sz="1200" b="0" i="0" u="none" strike="noStrike">
                          <a:solidFill>
                            <a:srgbClr val="000000"/>
                          </a:solidFill>
                          <a:effectLst/>
                          <a:latin typeface="Calibri" charset="0"/>
                        </a:rPr>
                        <a:t>Clarens</a:t>
                      </a:r>
                    </a:p>
                  </a:txBody>
                  <a:tcPr marL="12700" marR="12700" marT="12700" marB="0" anchor="b"/>
                </a:tc>
                <a:tc>
                  <a:txBody>
                    <a:bodyPr/>
                    <a:lstStyle/>
                    <a:p>
                      <a:pPr algn="l" fontAlgn="b"/>
                      <a:r>
                        <a:rPr lang="fr-FR" sz="1200" b="0" i="0" u="none" strike="noStrike">
                          <a:solidFill>
                            <a:srgbClr val="000000"/>
                          </a:solidFill>
                          <a:effectLst/>
                          <a:latin typeface="Calibri" charset="0"/>
                        </a:rPr>
                        <a:t>Marc Horisberger P</a:t>
                      </a:r>
                    </a:p>
                  </a:txBody>
                  <a:tcPr marL="12700" marR="12700" marT="12700" marB="0" anchor="b"/>
                </a:tc>
                <a:tc>
                  <a:txBody>
                    <a:bodyPr/>
                    <a:lstStyle/>
                    <a:p>
                      <a:pPr algn="l" fontAlgn="b"/>
                      <a:r>
                        <a:rPr lang="fr-FR" sz="1200" b="0" i="0" u="none" strike="noStrike">
                          <a:solidFill>
                            <a:srgbClr val="000000"/>
                          </a:solidFill>
                          <a:effectLst/>
                          <a:latin typeface="Calibri" charset="0"/>
                        </a:rPr>
                        <a:t>Jean Hoang</a:t>
                      </a:r>
                    </a:p>
                  </a:txBody>
                  <a:tcPr marL="12700" marR="12700" marT="12700" marB="0" anchor="b"/>
                </a:tc>
                <a:tc>
                  <a:txBody>
                    <a:bodyPr/>
                    <a:lstStyle/>
                    <a:p>
                      <a:pPr algn="l" fontAlgn="b"/>
                      <a:r>
                        <a:rPr lang="fr-FR" sz="1200" b="0" i="0" u="none" strike="noStrike" dirty="0">
                          <a:solidFill>
                            <a:srgbClr val="000000"/>
                          </a:solidFill>
                          <a:effectLst/>
                          <a:latin typeface="Calibri" charset="0"/>
                        </a:rPr>
                        <a:t>Michèle Bader</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Coteau-Muraz</a:t>
                      </a:r>
                    </a:p>
                  </a:txBody>
                  <a:tcPr marL="12700" marR="12700" marT="12700" marB="0" anchor="b"/>
                </a:tc>
                <a:tc>
                  <a:txBody>
                    <a:bodyPr/>
                    <a:lstStyle/>
                    <a:p>
                      <a:pPr algn="l" fontAlgn="b"/>
                      <a:r>
                        <a:rPr lang="fr-FR" sz="1200" b="0" i="0" u="none" strike="noStrike">
                          <a:solidFill>
                            <a:srgbClr val="000000"/>
                          </a:solidFill>
                          <a:effectLst/>
                          <a:latin typeface="Calibri" charset="0"/>
                        </a:rPr>
                        <a:t>Clarens</a:t>
                      </a:r>
                    </a:p>
                  </a:txBody>
                  <a:tcPr marL="12700" marR="12700" marT="12700" marB="0" anchor="b"/>
                </a:tc>
                <a:tc>
                  <a:txBody>
                    <a:bodyPr/>
                    <a:lstStyle/>
                    <a:p>
                      <a:pPr algn="l" fontAlgn="b"/>
                      <a:r>
                        <a:rPr lang="fr-FR" sz="1200" b="0" i="0" u="none" strike="noStrike">
                          <a:solidFill>
                            <a:srgbClr val="000000"/>
                          </a:solidFill>
                          <a:effectLst/>
                          <a:latin typeface="Calibri" charset="0"/>
                        </a:rPr>
                        <a:t>Marc Horisberger P</a:t>
                      </a:r>
                    </a:p>
                  </a:txBody>
                  <a:tcPr marL="12700" marR="12700" marT="12700" marB="0" anchor="b"/>
                </a:tc>
                <a:tc>
                  <a:txBody>
                    <a:bodyPr/>
                    <a:lstStyle/>
                    <a:p>
                      <a:pPr algn="l" fontAlgn="b"/>
                      <a:r>
                        <a:rPr lang="fr-FR" sz="1200" b="0" i="0" u="none" strike="noStrike">
                          <a:solidFill>
                            <a:srgbClr val="000000"/>
                          </a:solidFill>
                          <a:effectLst/>
                          <a:latin typeface="Calibri" charset="0"/>
                        </a:rPr>
                        <a:t>Jean Hoang</a:t>
                      </a:r>
                    </a:p>
                  </a:txBody>
                  <a:tcPr marL="12700" marR="12700" marT="12700" marB="0" anchor="b"/>
                </a:tc>
                <a:tc>
                  <a:txBody>
                    <a:bodyPr/>
                    <a:lstStyle/>
                    <a:p>
                      <a:pPr algn="l" fontAlgn="b"/>
                      <a:r>
                        <a:rPr lang="fr-FR" sz="1200" b="0" i="0" u="none" strike="noStrike" dirty="0">
                          <a:solidFill>
                            <a:srgbClr val="000000"/>
                          </a:solidFill>
                          <a:effectLst/>
                          <a:latin typeface="Calibri" charset="0"/>
                        </a:rPr>
                        <a:t>Michèle Bader</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Montbrillant</a:t>
                      </a:r>
                    </a:p>
                  </a:txBody>
                  <a:tcPr marL="12700" marR="12700" marT="12700" marB="0" anchor="b"/>
                </a:tc>
                <a:tc>
                  <a:txBody>
                    <a:bodyPr/>
                    <a:lstStyle/>
                    <a:p>
                      <a:pPr algn="l" fontAlgn="b"/>
                      <a:r>
                        <a:rPr lang="fr-FR" sz="1200" b="0" i="0" u="none" strike="noStrike">
                          <a:solidFill>
                            <a:srgbClr val="000000"/>
                          </a:solidFill>
                          <a:effectLst/>
                          <a:latin typeface="Calibri" charset="0"/>
                        </a:rPr>
                        <a:t>Clarens </a:t>
                      </a:r>
                    </a:p>
                  </a:txBody>
                  <a:tcPr marL="12700" marR="12700" marT="12700" marB="0" anchor="b"/>
                </a:tc>
                <a:tc>
                  <a:txBody>
                    <a:bodyPr/>
                    <a:lstStyle/>
                    <a:p>
                      <a:pPr algn="l" fontAlgn="b"/>
                      <a:r>
                        <a:rPr lang="fr-FR" sz="1200" b="0" i="0" u="none" strike="noStrike">
                          <a:solidFill>
                            <a:srgbClr val="000000"/>
                          </a:solidFill>
                          <a:effectLst/>
                          <a:latin typeface="Calibri" charset="0"/>
                        </a:rPr>
                        <a:t>Marc Horisberger P</a:t>
                      </a:r>
                    </a:p>
                  </a:txBody>
                  <a:tcPr marL="12700" marR="12700" marT="12700" marB="0" anchor="b"/>
                </a:tc>
                <a:tc>
                  <a:txBody>
                    <a:bodyPr/>
                    <a:lstStyle/>
                    <a:p>
                      <a:pPr algn="l" fontAlgn="b"/>
                      <a:r>
                        <a:rPr lang="fr-FR" sz="1200" b="0" i="0" u="none" strike="noStrike">
                          <a:solidFill>
                            <a:srgbClr val="000000"/>
                          </a:solidFill>
                          <a:effectLst/>
                          <a:latin typeface="Calibri" charset="0"/>
                        </a:rPr>
                        <a:t>Bruno Kazadi</a:t>
                      </a:r>
                    </a:p>
                  </a:txBody>
                  <a:tcPr marL="12700" marR="12700" marT="12700" marB="0" anchor="b"/>
                </a:tc>
                <a:tc>
                  <a:txBody>
                    <a:bodyPr/>
                    <a:lstStyle/>
                    <a:p>
                      <a:pPr algn="l" fontAlgn="b"/>
                      <a:r>
                        <a:rPr lang="fr-FR" sz="1200" b="0" i="0" u="none" strike="noStrike">
                          <a:solidFill>
                            <a:srgbClr val="000000"/>
                          </a:solidFill>
                          <a:effectLst/>
                          <a:latin typeface="Calibri" charset="0"/>
                        </a:rPr>
                        <a:t>Michèle Bader</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Gambetta</a:t>
                      </a:r>
                    </a:p>
                  </a:txBody>
                  <a:tcPr marL="12700" marR="12700" marT="12700" marB="0" anchor="b"/>
                </a:tc>
                <a:tc>
                  <a:txBody>
                    <a:bodyPr/>
                    <a:lstStyle/>
                    <a:p>
                      <a:pPr algn="l" fontAlgn="b"/>
                      <a:r>
                        <a:rPr lang="fr-FR" sz="1200" b="0" i="0" u="none" strike="noStrike">
                          <a:solidFill>
                            <a:srgbClr val="000000"/>
                          </a:solidFill>
                          <a:effectLst/>
                          <a:latin typeface="Calibri" charset="0"/>
                        </a:rPr>
                        <a:t>Clarens </a:t>
                      </a:r>
                    </a:p>
                  </a:txBody>
                  <a:tcPr marL="12700" marR="12700" marT="12700" marB="0" anchor="b"/>
                </a:tc>
                <a:tc>
                  <a:txBody>
                    <a:bodyPr/>
                    <a:lstStyle/>
                    <a:p>
                      <a:pPr algn="l" fontAlgn="b"/>
                      <a:r>
                        <a:rPr lang="fr-FR" sz="1200" b="0" i="0" u="none" strike="noStrike">
                          <a:solidFill>
                            <a:srgbClr val="000000"/>
                          </a:solidFill>
                          <a:effectLst/>
                          <a:latin typeface="Calibri" charset="0"/>
                        </a:rPr>
                        <a:t>Marc Horisberger P</a:t>
                      </a:r>
                    </a:p>
                  </a:txBody>
                  <a:tcPr marL="12700" marR="12700" marT="12700" marB="0" anchor="b"/>
                </a:tc>
                <a:tc>
                  <a:txBody>
                    <a:bodyPr/>
                    <a:lstStyle/>
                    <a:p>
                      <a:pPr algn="l" fontAlgn="b"/>
                      <a:r>
                        <a:rPr lang="fr-FR" sz="1200" b="0" i="0" u="none" strike="noStrike">
                          <a:solidFill>
                            <a:srgbClr val="000000"/>
                          </a:solidFill>
                          <a:effectLst/>
                          <a:latin typeface="Calibri" charset="0"/>
                        </a:rPr>
                        <a:t>Jean Hoang</a:t>
                      </a:r>
                    </a:p>
                  </a:txBody>
                  <a:tcPr marL="12700" marR="12700" marT="12700" marB="0" anchor="b"/>
                </a:tc>
                <a:tc>
                  <a:txBody>
                    <a:bodyPr/>
                    <a:lstStyle/>
                    <a:p>
                      <a:pPr algn="l" fontAlgn="b"/>
                      <a:r>
                        <a:rPr lang="fr-FR" sz="1200" b="0" i="0" u="none" strike="noStrike" dirty="0">
                          <a:solidFill>
                            <a:srgbClr val="000000"/>
                          </a:solidFill>
                          <a:effectLst/>
                          <a:latin typeface="Calibri" charset="0"/>
                        </a:rPr>
                        <a:t>Patrizia </a:t>
                      </a:r>
                      <a:r>
                        <a:rPr lang="fr-FR" sz="1200" b="0" i="0" u="none" strike="noStrike" dirty="0" err="1">
                          <a:solidFill>
                            <a:srgbClr val="000000"/>
                          </a:solidFill>
                          <a:effectLst/>
                          <a:latin typeface="Calibri" charset="0"/>
                        </a:rPr>
                        <a:t>Conforti</a:t>
                      </a:r>
                      <a:endParaRPr lang="fr-FR" sz="1200" b="0" i="0" u="none" strike="noStrike" dirty="0">
                        <a:solidFill>
                          <a:srgbClr val="000000"/>
                        </a:solidFill>
                        <a:effectLst/>
                        <a:latin typeface="Calibri" charset="0"/>
                      </a:endParaRPr>
                    </a:p>
                  </a:txBody>
                  <a:tcPr marL="12700" marR="12700" marT="12700" marB="0" anchor="b"/>
                </a:tc>
              </a:tr>
              <a:tr h="190952">
                <a:tc>
                  <a:txBody>
                    <a:bodyPr/>
                    <a:lstStyle/>
                    <a:p>
                      <a:pPr algn="l" fontAlgn="b"/>
                      <a:r>
                        <a:rPr lang="fr-FR" sz="1200" b="0" i="0" u="none" strike="noStrike">
                          <a:solidFill>
                            <a:srgbClr val="000000"/>
                          </a:solidFill>
                          <a:effectLst/>
                          <a:latin typeface="Calibri" charset="0"/>
                        </a:rPr>
                        <a:t>Joli-Bois</a:t>
                      </a:r>
                    </a:p>
                  </a:txBody>
                  <a:tcPr marL="12700" marR="12700" marT="12700" marB="0" anchor="b"/>
                </a:tc>
                <a:tc>
                  <a:txBody>
                    <a:bodyPr/>
                    <a:lstStyle/>
                    <a:p>
                      <a:pPr algn="l" fontAlgn="b"/>
                      <a:r>
                        <a:rPr lang="fr-FR" sz="1200" b="0" i="0" u="none" strike="noStrike">
                          <a:solidFill>
                            <a:srgbClr val="000000"/>
                          </a:solidFill>
                          <a:effectLst/>
                          <a:latin typeface="Calibri" charset="0"/>
                        </a:rPr>
                        <a:t>Chamby</a:t>
                      </a:r>
                    </a:p>
                  </a:txBody>
                  <a:tcPr marL="12700" marR="12700" marT="12700" marB="0" anchor="b"/>
                </a:tc>
                <a:tc>
                  <a:txBody>
                    <a:bodyPr/>
                    <a:lstStyle/>
                    <a:p>
                      <a:pPr algn="l" fontAlgn="b"/>
                      <a:r>
                        <a:rPr lang="fr-FR" sz="1200" b="0" i="0" u="none" strike="noStrike">
                          <a:solidFill>
                            <a:srgbClr val="000000"/>
                          </a:solidFill>
                          <a:effectLst/>
                          <a:latin typeface="Calibri" charset="0"/>
                        </a:rPr>
                        <a:t>Marc Horisberger P</a:t>
                      </a:r>
                    </a:p>
                  </a:txBody>
                  <a:tcPr marL="12700" marR="12700" marT="12700" marB="0" anchor="b"/>
                </a:tc>
                <a:tc>
                  <a:txBody>
                    <a:bodyPr/>
                    <a:lstStyle/>
                    <a:p>
                      <a:pPr algn="l" fontAlgn="b"/>
                      <a:r>
                        <a:rPr lang="fr-FR" sz="1200" b="0" i="0" u="none" strike="noStrike">
                          <a:solidFill>
                            <a:srgbClr val="000000"/>
                          </a:solidFill>
                          <a:effectLst/>
                          <a:latin typeface="Calibri" charset="0"/>
                        </a:rPr>
                        <a:t>Bruno Kazadi</a:t>
                      </a:r>
                    </a:p>
                  </a:txBody>
                  <a:tcPr marL="12700" marR="12700" marT="12700" marB="0" anchor="b"/>
                </a:tc>
                <a:tc>
                  <a:txBody>
                    <a:bodyPr/>
                    <a:lstStyle/>
                    <a:p>
                      <a:pPr algn="l" fontAlgn="b"/>
                      <a:r>
                        <a:rPr lang="fr-FR" sz="1200" b="0" i="0" u="none" strike="noStrike" dirty="0">
                          <a:solidFill>
                            <a:srgbClr val="000000"/>
                          </a:solidFill>
                          <a:effectLst/>
                          <a:latin typeface="Calibri" charset="0"/>
                        </a:rPr>
                        <a:t>Patrizia </a:t>
                      </a:r>
                      <a:r>
                        <a:rPr lang="fr-FR" sz="1200" b="0" i="0" u="none" strike="noStrike" dirty="0" err="1">
                          <a:solidFill>
                            <a:srgbClr val="000000"/>
                          </a:solidFill>
                          <a:effectLst/>
                          <a:latin typeface="Calibri" charset="0"/>
                        </a:rPr>
                        <a:t>Conforti</a:t>
                      </a:r>
                      <a:endParaRPr lang="fr-FR" sz="1200" b="0" i="0" u="none" strike="noStrike" dirty="0">
                        <a:solidFill>
                          <a:srgbClr val="000000"/>
                        </a:solidFill>
                        <a:effectLst/>
                        <a:latin typeface="Calibri" charset="0"/>
                      </a:endParaRP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Les Laurelles</a:t>
                      </a:r>
                    </a:p>
                  </a:txBody>
                  <a:tcPr marL="12700" marR="12700" marT="12700" marB="0" anchor="b"/>
                </a:tc>
                <a:tc>
                  <a:txBody>
                    <a:bodyPr/>
                    <a:lstStyle/>
                    <a:p>
                      <a:pPr algn="l" fontAlgn="b"/>
                      <a:r>
                        <a:rPr lang="fr-FR" sz="1200" b="0" i="0" u="none" strike="noStrike">
                          <a:solidFill>
                            <a:srgbClr val="000000"/>
                          </a:solidFill>
                          <a:effectLst/>
                          <a:latin typeface="Calibri" charset="0"/>
                        </a:rPr>
                        <a:t>Territet</a:t>
                      </a:r>
                    </a:p>
                  </a:txBody>
                  <a:tcPr marL="12700" marR="12700" marT="12700" marB="0" anchor="b"/>
                </a:tc>
                <a:tc>
                  <a:txBody>
                    <a:bodyPr/>
                    <a:lstStyle/>
                    <a:p>
                      <a:pPr algn="l" fontAlgn="b"/>
                      <a:r>
                        <a:rPr lang="fr-FR" sz="1200" b="0" i="0" u="none" strike="noStrike">
                          <a:solidFill>
                            <a:srgbClr val="000000"/>
                          </a:solidFill>
                          <a:effectLst/>
                          <a:latin typeface="Calibri" charset="0"/>
                        </a:rPr>
                        <a:t>Marc Horisberger P</a:t>
                      </a:r>
                    </a:p>
                  </a:txBody>
                  <a:tcPr marL="12700" marR="12700" marT="12700" marB="0" anchor="b"/>
                </a:tc>
                <a:tc>
                  <a:txBody>
                    <a:bodyPr/>
                    <a:lstStyle/>
                    <a:p>
                      <a:pPr algn="l" fontAlgn="b"/>
                      <a:r>
                        <a:rPr lang="fr-FR" sz="1200" b="0" i="0" u="none" strike="noStrike">
                          <a:solidFill>
                            <a:srgbClr val="000000"/>
                          </a:solidFill>
                          <a:effectLst/>
                          <a:latin typeface="Calibri" charset="0"/>
                        </a:rPr>
                        <a:t>Laurence Jacquaz</a:t>
                      </a:r>
                    </a:p>
                  </a:txBody>
                  <a:tcPr marL="12700" marR="12700" marT="12700" marB="0" anchor="b"/>
                </a:tc>
                <a:tc>
                  <a:txBody>
                    <a:bodyPr/>
                    <a:lstStyle/>
                    <a:p>
                      <a:pPr algn="l" fontAlgn="b"/>
                      <a:r>
                        <a:rPr lang="fr-FR" sz="1200" b="0" i="0" u="none" strike="noStrike" dirty="0">
                          <a:solidFill>
                            <a:srgbClr val="000000"/>
                          </a:solidFill>
                          <a:effectLst/>
                          <a:latin typeface="Calibri" charset="0"/>
                        </a:rPr>
                        <a:t>Patrizia </a:t>
                      </a:r>
                      <a:r>
                        <a:rPr lang="fr-FR" sz="1200" b="0" i="0" u="none" strike="noStrike" dirty="0" err="1">
                          <a:solidFill>
                            <a:srgbClr val="000000"/>
                          </a:solidFill>
                          <a:effectLst/>
                          <a:latin typeface="Calibri" charset="0"/>
                        </a:rPr>
                        <a:t>Conforti</a:t>
                      </a:r>
                      <a:endParaRPr lang="fr-FR" sz="1200" b="0" i="0" u="none" strike="noStrike" dirty="0">
                        <a:solidFill>
                          <a:srgbClr val="000000"/>
                        </a:solidFill>
                        <a:effectLst/>
                        <a:latin typeface="Calibri" charset="0"/>
                      </a:endParaRPr>
                    </a:p>
                  </a:txBody>
                  <a:tcPr marL="12700" marR="12700" marT="12700" marB="0" anchor="b"/>
                </a:tc>
              </a:tr>
              <a:tr h="190952">
                <a:tc>
                  <a:txBody>
                    <a:bodyPr/>
                    <a:lstStyle/>
                    <a:p>
                      <a:pPr algn="l" fontAlgn="b"/>
                      <a:r>
                        <a:rPr lang="fr-FR" sz="1200" b="0" i="0" u="none" strike="noStrike">
                          <a:solidFill>
                            <a:srgbClr val="000000"/>
                          </a:solidFill>
                          <a:effectLst/>
                          <a:latin typeface="Calibri" charset="0"/>
                        </a:rPr>
                        <a:t>Résidence de L'Eaudine</a:t>
                      </a:r>
                    </a:p>
                  </a:txBody>
                  <a:tcPr marL="12700" marR="12700" marT="12700" marB="0" anchor="b"/>
                </a:tc>
                <a:tc>
                  <a:txBody>
                    <a:bodyPr/>
                    <a:lstStyle/>
                    <a:p>
                      <a:pPr algn="l" fontAlgn="b"/>
                      <a:r>
                        <a:rPr lang="fr-FR" sz="1200" b="0" i="0" u="none" strike="noStrike">
                          <a:solidFill>
                            <a:srgbClr val="000000"/>
                          </a:solidFill>
                          <a:effectLst/>
                          <a:latin typeface="Calibri" charset="0"/>
                        </a:rPr>
                        <a:t>Territet </a:t>
                      </a:r>
                    </a:p>
                  </a:txBody>
                  <a:tcPr marL="12700" marR="12700" marT="12700" marB="0" anchor="b"/>
                </a:tc>
                <a:tc>
                  <a:txBody>
                    <a:bodyPr/>
                    <a:lstStyle/>
                    <a:p>
                      <a:pPr algn="l" fontAlgn="b"/>
                      <a:r>
                        <a:rPr lang="fr-FR" sz="1200" b="0" i="0" u="none" strike="noStrike">
                          <a:solidFill>
                            <a:srgbClr val="000000"/>
                          </a:solidFill>
                          <a:effectLst/>
                          <a:latin typeface="Calibri" charset="0"/>
                        </a:rPr>
                        <a:t>Marc Horisberger P</a:t>
                      </a:r>
                    </a:p>
                  </a:txBody>
                  <a:tcPr marL="12700" marR="12700" marT="12700" marB="0" anchor="b"/>
                </a:tc>
                <a:tc>
                  <a:txBody>
                    <a:bodyPr/>
                    <a:lstStyle/>
                    <a:p>
                      <a:pPr algn="l" fontAlgn="b"/>
                      <a:r>
                        <a:rPr lang="fr-FR" sz="1200" b="0" i="0" u="none" strike="noStrike">
                          <a:solidFill>
                            <a:srgbClr val="000000"/>
                          </a:solidFill>
                          <a:effectLst/>
                          <a:latin typeface="Calibri" charset="0"/>
                        </a:rPr>
                        <a:t>Bruno Kazadi</a:t>
                      </a:r>
                    </a:p>
                  </a:txBody>
                  <a:tcPr marL="12700" marR="12700" marT="12700" marB="0" anchor="b"/>
                </a:tc>
                <a:tc>
                  <a:txBody>
                    <a:bodyPr/>
                    <a:lstStyle/>
                    <a:p>
                      <a:pPr algn="l" fontAlgn="b"/>
                      <a:r>
                        <a:rPr lang="fr-FR" sz="1200" b="0" i="0" u="none" strike="noStrike" dirty="0">
                          <a:solidFill>
                            <a:srgbClr val="000000"/>
                          </a:solidFill>
                          <a:effectLst/>
                          <a:latin typeface="Calibri" charset="0"/>
                        </a:rPr>
                        <a:t>Patrizia </a:t>
                      </a:r>
                      <a:r>
                        <a:rPr lang="fr-FR" sz="1200" b="0" i="0" u="none" strike="noStrike" dirty="0" err="1">
                          <a:solidFill>
                            <a:srgbClr val="000000"/>
                          </a:solidFill>
                          <a:effectLst/>
                          <a:latin typeface="Calibri" charset="0"/>
                        </a:rPr>
                        <a:t>Conforti</a:t>
                      </a:r>
                      <a:endParaRPr lang="fr-FR" sz="1200" b="0" i="0" u="none" strike="noStrike" dirty="0">
                        <a:solidFill>
                          <a:srgbClr val="000000"/>
                        </a:solidFill>
                        <a:effectLst/>
                        <a:latin typeface="Calibri" charset="0"/>
                      </a:endParaRP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l'Ours</a:t>
                      </a:r>
                    </a:p>
                  </a:txBody>
                  <a:tcPr marL="12700" marR="12700" marT="12700" marB="0" anchor="b"/>
                </a:tc>
                <a:tc>
                  <a:txBody>
                    <a:bodyPr/>
                    <a:lstStyle/>
                    <a:p>
                      <a:pPr algn="l" fontAlgn="b"/>
                      <a:r>
                        <a:rPr lang="fr-FR" sz="1200" b="0" i="0" u="none" strike="noStrike">
                          <a:solidFill>
                            <a:srgbClr val="000000"/>
                          </a:solidFill>
                          <a:effectLst/>
                          <a:latin typeface="Calibri" charset="0"/>
                        </a:rPr>
                        <a:t>Château-d'Oex</a:t>
                      </a:r>
                    </a:p>
                  </a:txBody>
                  <a:tcPr marL="12700" marR="12700" marT="12700" marB="0" anchor="b"/>
                </a:tc>
                <a:tc>
                  <a:txBody>
                    <a:bodyPr/>
                    <a:lstStyle/>
                    <a:p>
                      <a:pPr algn="l" fontAlgn="b"/>
                      <a:r>
                        <a:rPr lang="fr-FR" sz="1200" b="0" i="0" u="none" strike="noStrike">
                          <a:solidFill>
                            <a:srgbClr val="000000"/>
                          </a:solidFill>
                          <a:effectLst/>
                          <a:latin typeface="Calibri" charset="0"/>
                        </a:rPr>
                        <a:t>Jacques Ramuz P</a:t>
                      </a:r>
                    </a:p>
                  </a:txBody>
                  <a:tcPr marL="12700" marR="12700" marT="12700" marB="0" anchor="b"/>
                </a:tc>
                <a:tc>
                  <a:txBody>
                    <a:bodyPr/>
                    <a:lstStyle/>
                    <a:p>
                      <a:pPr algn="l" fontAlgn="b"/>
                      <a:r>
                        <a:rPr lang="fr-FR" sz="1200" b="0" i="0" u="none" strike="noStrike">
                          <a:solidFill>
                            <a:srgbClr val="000000"/>
                          </a:solidFill>
                          <a:effectLst/>
                          <a:latin typeface="Calibri" charset="0"/>
                        </a:rPr>
                        <a:t>Paroisse cath PdE</a:t>
                      </a:r>
                    </a:p>
                  </a:txBody>
                  <a:tcPr marL="12700" marR="12700" marT="12700" marB="0" anchor="b"/>
                </a:tc>
                <a:tc>
                  <a:txBody>
                    <a:bodyPr/>
                    <a:lstStyle/>
                    <a:p>
                      <a:pPr algn="l" fontAlgn="b"/>
                      <a:r>
                        <a:rPr lang="fr-FR" sz="1200" b="0" i="0" u="none" strike="noStrike" dirty="0">
                          <a:solidFill>
                            <a:srgbClr val="000000"/>
                          </a:solidFill>
                          <a:effectLst/>
                          <a:latin typeface="Calibri" charset="0"/>
                        </a:rPr>
                        <a:t> -</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Fondation Praz Soleil</a:t>
                      </a:r>
                    </a:p>
                  </a:txBody>
                  <a:tcPr marL="12700" marR="12700" marT="12700" marB="0" anchor="b"/>
                </a:tc>
                <a:tc>
                  <a:txBody>
                    <a:bodyPr/>
                    <a:lstStyle/>
                    <a:p>
                      <a:pPr algn="l" fontAlgn="b"/>
                      <a:r>
                        <a:rPr lang="fr-FR" sz="1200" b="0" i="0" u="none" strike="noStrike">
                          <a:solidFill>
                            <a:srgbClr val="000000"/>
                          </a:solidFill>
                          <a:effectLst/>
                          <a:latin typeface="Calibri" charset="0"/>
                        </a:rPr>
                        <a:t>Château-d'Oex</a:t>
                      </a:r>
                    </a:p>
                  </a:txBody>
                  <a:tcPr marL="12700" marR="12700" marT="12700" marB="0" anchor="b"/>
                </a:tc>
                <a:tc>
                  <a:txBody>
                    <a:bodyPr/>
                    <a:lstStyle/>
                    <a:p>
                      <a:pPr algn="l" fontAlgn="b"/>
                      <a:r>
                        <a:rPr lang="fr-FR" sz="1200" b="0" i="0" u="none" strike="noStrike">
                          <a:solidFill>
                            <a:srgbClr val="000000"/>
                          </a:solidFill>
                          <a:effectLst/>
                          <a:latin typeface="Calibri" charset="0"/>
                        </a:rPr>
                        <a:t>Jacques Ramuz P</a:t>
                      </a:r>
                    </a:p>
                  </a:txBody>
                  <a:tcPr marL="12700" marR="12700" marT="12700" marB="0" anchor="b"/>
                </a:tc>
                <a:tc>
                  <a:txBody>
                    <a:bodyPr/>
                    <a:lstStyle/>
                    <a:p>
                      <a:pPr algn="l" fontAlgn="b"/>
                      <a:r>
                        <a:rPr lang="fr-FR" sz="1200" b="0" i="0" u="none" strike="noStrike">
                          <a:solidFill>
                            <a:srgbClr val="000000"/>
                          </a:solidFill>
                          <a:effectLst/>
                          <a:latin typeface="Calibri" charset="0"/>
                        </a:rPr>
                        <a:t>Paroisse cath PdE</a:t>
                      </a:r>
                    </a:p>
                  </a:txBody>
                  <a:tcPr marL="12700" marR="12700" marT="12700" marB="0" anchor="b"/>
                </a:tc>
                <a:tc>
                  <a:txBody>
                    <a:bodyPr/>
                    <a:lstStyle/>
                    <a:p>
                      <a:pPr algn="l" fontAlgn="b"/>
                      <a:r>
                        <a:rPr lang="fr-FR" sz="1200" b="0" i="0" u="none" strike="noStrike" dirty="0">
                          <a:solidFill>
                            <a:srgbClr val="000000"/>
                          </a:solidFill>
                          <a:effectLst/>
                          <a:latin typeface="Calibri" charset="0"/>
                        </a:rPr>
                        <a:t> -</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Le Cloz des Tzams</a:t>
                      </a:r>
                    </a:p>
                  </a:txBody>
                  <a:tcPr marL="12700" marR="12700" marT="12700" marB="0" anchor="b"/>
                </a:tc>
                <a:tc>
                  <a:txBody>
                    <a:bodyPr/>
                    <a:lstStyle/>
                    <a:p>
                      <a:pPr algn="l" fontAlgn="b"/>
                      <a:r>
                        <a:rPr lang="fr-FR" sz="1200" b="0" i="0" u="none" strike="noStrike">
                          <a:solidFill>
                            <a:srgbClr val="000000"/>
                          </a:solidFill>
                          <a:effectLst/>
                          <a:latin typeface="Calibri" charset="0"/>
                        </a:rPr>
                        <a:t>L'Etivaz</a:t>
                      </a:r>
                    </a:p>
                  </a:txBody>
                  <a:tcPr marL="12700" marR="12700" marT="12700" marB="0" anchor="b"/>
                </a:tc>
                <a:tc>
                  <a:txBody>
                    <a:bodyPr/>
                    <a:lstStyle/>
                    <a:p>
                      <a:pPr algn="l" fontAlgn="b"/>
                      <a:r>
                        <a:rPr lang="fr-FR" sz="1200" b="0" i="0" u="none" strike="noStrike">
                          <a:solidFill>
                            <a:srgbClr val="000000"/>
                          </a:solidFill>
                          <a:effectLst/>
                          <a:latin typeface="Calibri" charset="0"/>
                        </a:rPr>
                        <a:t>Jacques Ramuz P</a:t>
                      </a:r>
                    </a:p>
                  </a:txBody>
                  <a:tcPr marL="12700" marR="12700" marT="12700" marB="0" anchor="b"/>
                </a:tc>
                <a:tc>
                  <a:txBody>
                    <a:bodyPr/>
                    <a:lstStyle/>
                    <a:p>
                      <a:pPr algn="l" fontAlgn="b"/>
                      <a:r>
                        <a:rPr lang="fr-FR" sz="1200" b="0" i="0" u="none" strike="noStrike">
                          <a:solidFill>
                            <a:srgbClr val="000000"/>
                          </a:solidFill>
                          <a:effectLst/>
                          <a:latin typeface="Calibri" charset="0"/>
                        </a:rPr>
                        <a:t>Paroisse cath PdE</a:t>
                      </a:r>
                    </a:p>
                  </a:txBody>
                  <a:tcPr marL="12700" marR="12700" marT="12700" marB="0" anchor="b"/>
                </a:tc>
                <a:tc>
                  <a:txBody>
                    <a:bodyPr/>
                    <a:lstStyle/>
                    <a:p>
                      <a:pPr algn="l" fontAlgn="b"/>
                      <a:r>
                        <a:rPr lang="fr-FR" sz="1200" b="0" i="0" u="none" strike="noStrike" dirty="0">
                          <a:solidFill>
                            <a:srgbClr val="000000"/>
                          </a:solidFill>
                          <a:effectLst/>
                          <a:latin typeface="Calibri" charset="0"/>
                        </a:rPr>
                        <a:t> -</a:t>
                      </a:r>
                    </a:p>
                  </a:txBody>
                  <a:tcPr marL="12700" marR="12700" marT="12700" marB="0" anchor="b"/>
                </a:tc>
              </a:tr>
              <a:tr h="190952">
                <a:tc>
                  <a:txBody>
                    <a:bodyPr/>
                    <a:lstStyle/>
                    <a:p>
                      <a:pPr algn="l" fontAlgn="b"/>
                      <a:r>
                        <a:rPr lang="fr-FR" sz="1200" b="0" i="0" u="none" strike="noStrike">
                          <a:solidFill>
                            <a:srgbClr val="000000"/>
                          </a:solidFill>
                          <a:effectLst/>
                          <a:latin typeface="Calibri" charset="0"/>
                        </a:rPr>
                        <a:t>Hôpital du Pays-d'Enhaut</a:t>
                      </a:r>
                    </a:p>
                  </a:txBody>
                  <a:tcPr marL="12700" marR="12700" marT="12700" marB="0" anchor="b"/>
                </a:tc>
                <a:tc>
                  <a:txBody>
                    <a:bodyPr/>
                    <a:lstStyle/>
                    <a:p>
                      <a:pPr algn="l" fontAlgn="b"/>
                      <a:r>
                        <a:rPr lang="fr-FR" sz="1200" b="0" i="0" u="none" strike="noStrike">
                          <a:solidFill>
                            <a:srgbClr val="000000"/>
                          </a:solidFill>
                          <a:effectLst/>
                          <a:latin typeface="Calibri" charset="0"/>
                        </a:rPr>
                        <a:t>Château-d'Oex</a:t>
                      </a:r>
                    </a:p>
                  </a:txBody>
                  <a:tcPr marL="12700" marR="12700" marT="12700" marB="0" anchor="b"/>
                </a:tc>
                <a:tc>
                  <a:txBody>
                    <a:bodyPr/>
                    <a:lstStyle/>
                    <a:p>
                      <a:pPr algn="l" fontAlgn="b"/>
                      <a:r>
                        <a:rPr lang="fr-FR" sz="1200" b="0" i="0" u="none" strike="noStrike">
                          <a:solidFill>
                            <a:srgbClr val="000000"/>
                          </a:solidFill>
                          <a:effectLst/>
                          <a:latin typeface="Calibri" charset="0"/>
                        </a:rPr>
                        <a:t>Jacques Ramuz P</a:t>
                      </a:r>
                    </a:p>
                  </a:txBody>
                  <a:tcPr marL="12700" marR="12700" marT="12700" marB="0" anchor="b"/>
                </a:tc>
                <a:tc>
                  <a:txBody>
                    <a:bodyPr/>
                    <a:lstStyle/>
                    <a:p>
                      <a:pPr algn="l" fontAlgn="b"/>
                      <a:r>
                        <a:rPr lang="fr-FR" sz="1200" b="0" i="0" u="none" strike="noStrike">
                          <a:solidFill>
                            <a:srgbClr val="000000"/>
                          </a:solidFill>
                          <a:effectLst/>
                          <a:latin typeface="Calibri" charset="0"/>
                        </a:rPr>
                        <a:t>Paroisse cath PdE</a:t>
                      </a:r>
                    </a:p>
                  </a:txBody>
                  <a:tcPr marL="12700" marR="12700" marT="12700" marB="0" anchor="b"/>
                </a:tc>
                <a:tc>
                  <a:txBody>
                    <a:bodyPr/>
                    <a:lstStyle/>
                    <a:p>
                      <a:pPr algn="l" fontAlgn="b"/>
                      <a:r>
                        <a:rPr lang="fr-FR" sz="1200" b="0" i="0" u="none" strike="noStrike" dirty="0">
                          <a:solidFill>
                            <a:srgbClr val="000000"/>
                          </a:solidFill>
                          <a:effectLst/>
                          <a:latin typeface="Calibri" charset="0"/>
                        </a:rPr>
                        <a:t> -</a:t>
                      </a:r>
                    </a:p>
                  </a:txBody>
                  <a:tcPr marL="12700" marR="12700" marT="12700" marB="0" anchor="b"/>
                </a:tc>
              </a:tr>
              <a:tr h="218739">
                <a:tc gridSpan="2">
                  <a:txBody>
                    <a:bodyPr/>
                    <a:lstStyle/>
                    <a:p>
                      <a:pPr algn="l" fontAlgn="b"/>
                      <a:r>
                        <a:rPr lang="fr-FR" sz="1200" b="1" i="0" u="none" strike="noStrike" dirty="0">
                          <a:solidFill>
                            <a:srgbClr val="FF0000"/>
                          </a:solidFill>
                          <a:effectLst/>
                          <a:latin typeface="Calibri" charset="0"/>
                        </a:rPr>
                        <a:t>Région ecclésiastique EERV 9 </a:t>
                      </a:r>
                      <a:r>
                        <a:rPr lang="fr-FR" sz="1200" b="1" i="0" u="none" strike="noStrike" dirty="0" err="1">
                          <a:solidFill>
                            <a:srgbClr val="FF0000"/>
                          </a:solidFill>
                          <a:effectLst/>
                          <a:latin typeface="Calibri" charset="0"/>
                        </a:rPr>
                        <a:t>Lavaux</a:t>
                      </a:r>
                      <a:endParaRPr lang="fr-FR" sz="1200" b="1" i="0" u="none" strike="noStrike" dirty="0">
                        <a:solidFill>
                          <a:srgbClr val="FF0000"/>
                        </a:solidFill>
                        <a:effectLst/>
                        <a:latin typeface="Calibri" charset="0"/>
                      </a:endParaRPr>
                    </a:p>
                  </a:txBody>
                  <a:tcPr marL="12700" marR="12700" marT="12700" marB="0" anchor="b"/>
                </a:tc>
                <a:tc hMerge="1">
                  <a:txBody>
                    <a:bodyPr/>
                    <a:lstStyle/>
                    <a:p>
                      <a:endParaRPr lang="fr-FR"/>
                    </a:p>
                  </a:txBody>
                  <a:tcPr/>
                </a:tc>
                <a:tc>
                  <a:txBody>
                    <a:bodyPr/>
                    <a:lstStyle/>
                    <a:p>
                      <a:pPr algn="l" fontAlgn="b"/>
                      <a:endParaRPr lang="fr-FR" sz="1200" b="1" i="0" u="none" strike="noStrike" dirty="0">
                        <a:solidFill>
                          <a:srgbClr val="FF0000"/>
                        </a:solidFill>
                        <a:effectLst/>
                        <a:latin typeface="Calibri" charset="0"/>
                      </a:endParaRPr>
                    </a:p>
                  </a:txBody>
                  <a:tcPr marL="12700" marR="12700" marT="12700" marB="0" anchor="b"/>
                </a:tc>
                <a:tc>
                  <a:txBody>
                    <a:bodyPr/>
                    <a:lstStyle/>
                    <a:p>
                      <a:pPr algn="l" fontAlgn="b"/>
                      <a:endParaRPr lang="fr-FR" sz="1200" b="1" i="0" u="none" strike="noStrike">
                        <a:solidFill>
                          <a:srgbClr val="FF0000"/>
                        </a:solidFill>
                        <a:effectLst/>
                        <a:latin typeface="Calibri" charset="0"/>
                      </a:endParaRPr>
                    </a:p>
                  </a:txBody>
                  <a:tcPr marL="12700" marR="12700" marT="12700" marB="0" anchor="b"/>
                </a:tc>
                <a:tc>
                  <a:txBody>
                    <a:bodyPr/>
                    <a:lstStyle/>
                    <a:p>
                      <a:endParaRPr lang="fr-F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La Colline</a:t>
                      </a:r>
                    </a:p>
                  </a:txBody>
                  <a:tcPr marL="12700" marR="12700" marT="12700" marB="0" anchor="b"/>
                </a:tc>
                <a:tc>
                  <a:txBody>
                    <a:bodyPr/>
                    <a:lstStyle/>
                    <a:p>
                      <a:pPr algn="l" fontAlgn="b"/>
                      <a:r>
                        <a:rPr lang="fr-FR" sz="1200" b="0" i="0" u="none" strike="noStrike">
                          <a:solidFill>
                            <a:srgbClr val="000000"/>
                          </a:solidFill>
                          <a:effectLst/>
                          <a:latin typeface="Calibri" charset="0"/>
                        </a:rPr>
                        <a:t>Chexbres</a:t>
                      </a:r>
                    </a:p>
                  </a:txBody>
                  <a:tcPr marL="12700" marR="12700" marT="12700" marB="0" anchor="b"/>
                </a:tc>
                <a:tc>
                  <a:txBody>
                    <a:bodyPr/>
                    <a:lstStyle/>
                    <a:p>
                      <a:pPr algn="l" fontAlgn="b"/>
                      <a:r>
                        <a:rPr lang="fr-FR" sz="1200" b="0" i="0" u="none" strike="noStrike">
                          <a:solidFill>
                            <a:srgbClr val="000000"/>
                          </a:solidFill>
                          <a:effectLst/>
                          <a:latin typeface="Calibri" charset="0"/>
                        </a:rPr>
                        <a:t>Emmanuel Sring D</a:t>
                      </a:r>
                    </a:p>
                  </a:txBody>
                  <a:tcPr marL="12700" marR="12700" marT="12700" marB="0" anchor="b"/>
                </a:tc>
                <a:tc>
                  <a:txBody>
                    <a:bodyPr/>
                    <a:lstStyle/>
                    <a:p>
                      <a:pPr algn="l" fontAlgn="b"/>
                      <a:r>
                        <a:rPr lang="fr-FR" sz="1200" b="0" i="0" u="none" strike="noStrike">
                          <a:solidFill>
                            <a:srgbClr val="000000"/>
                          </a:solidFill>
                          <a:effectLst/>
                          <a:latin typeface="Calibri" charset="0"/>
                        </a:rPr>
                        <a:t>Laurence Jacquaz</a:t>
                      </a:r>
                    </a:p>
                  </a:txBody>
                  <a:tcPr marL="12700" marR="12700" marT="12700" marB="0" anchor="b"/>
                </a:tc>
                <a:tc>
                  <a:txBody>
                    <a:bodyPr/>
                    <a:lstStyle/>
                    <a:p>
                      <a:pPr algn="l" fontAlgn="b"/>
                      <a:r>
                        <a:rPr lang="fr-FR" sz="1200" b="0" i="0" u="none" strike="noStrike" dirty="0">
                          <a:solidFill>
                            <a:srgbClr val="000000"/>
                          </a:solidFill>
                          <a:effectLst/>
                          <a:latin typeface="Calibri" charset="0"/>
                        </a:rPr>
                        <a:t>Marianne Gerber</a:t>
                      </a:r>
                    </a:p>
                  </a:txBody>
                  <a:tcPr marL="12700" marR="12700" marT="12700" marB="0" anchor="b"/>
                </a:tc>
              </a:tr>
              <a:tr h="190952">
                <a:tc gridSpan="2">
                  <a:txBody>
                    <a:bodyPr/>
                    <a:lstStyle/>
                    <a:p>
                      <a:pPr algn="l" fontAlgn="b"/>
                      <a:r>
                        <a:rPr lang="fr-FR" sz="1200" b="1" i="0" u="none" strike="noStrike" dirty="0">
                          <a:solidFill>
                            <a:srgbClr val="FF0000"/>
                          </a:solidFill>
                          <a:effectLst/>
                          <a:latin typeface="Calibri" charset="0"/>
                        </a:rPr>
                        <a:t>Région ecclésiastique EERV 11 Est vaudois</a:t>
                      </a:r>
                    </a:p>
                  </a:txBody>
                  <a:tcPr marL="12700" marR="12700" marT="12700" marB="0" anchor="b"/>
                </a:tc>
                <a:tc hMerge="1">
                  <a:txBody>
                    <a:bodyPr/>
                    <a:lstStyle/>
                    <a:p>
                      <a:endParaRPr lang="fr-FR"/>
                    </a:p>
                  </a:txBody>
                  <a:tcPr/>
                </a:tc>
                <a:tc>
                  <a:txBody>
                    <a:bodyPr/>
                    <a:lstStyle/>
                    <a:p>
                      <a:pPr algn="l" fontAlgn="b"/>
                      <a:endParaRPr lang="fr-FR" sz="1200" b="1" i="0" u="none" strike="noStrike">
                        <a:solidFill>
                          <a:srgbClr val="FF0000"/>
                        </a:solidFill>
                        <a:effectLst/>
                        <a:latin typeface="Calibri" charset="0"/>
                      </a:endParaRPr>
                    </a:p>
                  </a:txBody>
                  <a:tcPr marL="12700" marR="12700" marT="12700" marB="0" anchor="b"/>
                </a:tc>
                <a:tc>
                  <a:txBody>
                    <a:bodyPr/>
                    <a:lstStyle/>
                    <a:p>
                      <a:pPr algn="l" fontAlgn="b"/>
                      <a:endParaRPr lang="fr-FR" sz="1200" b="1" i="0" u="none" strike="noStrike">
                        <a:solidFill>
                          <a:srgbClr val="FF0000"/>
                        </a:solidFill>
                        <a:effectLst/>
                        <a:latin typeface="Calibri" charset="0"/>
                      </a:endParaRPr>
                    </a:p>
                  </a:txBody>
                  <a:tcPr marL="12700" marR="12700" marT="12700" marB="0" anchor="b"/>
                </a:tc>
                <a:tc>
                  <a:txBody>
                    <a:bodyPr/>
                    <a:lstStyle/>
                    <a:p>
                      <a:endParaRPr lang="fr-FR"/>
                    </a:p>
                  </a:txBody>
                  <a:tcPr marL="12700" marR="12700" marT="12700" marB="0" anchor="b"/>
                </a:tc>
              </a:tr>
              <a:tr h="190952">
                <a:tc>
                  <a:txBody>
                    <a:bodyPr/>
                    <a:lstStyle/>
                    <a:p>
                      <a:pPr algn="l" fontAlgn="b"/>
                      <a:r>
                        <a:rPr lang="fr-FR" sz="1200" b="0" i="0" u="none" strike="noStrike">
                          <a:solidFill>
                            <a:srgbClr val="000000"/>
                          </a:solidFill>
                          <a:effectLst/>
                          <a:latin typeface="Calibri" charset="0"/>
                        </a:rPr>
                        <a:t>Le Byron</a:t>
                      </a:r>
                    </a:p>
                  </a:txBody>
                  <a:tcPr marL="12700" marR="12700" marT="12700" marB="0" anchor="b"/>
                </a:tc>
                <a:tc>
                  <a:txBody>
                    <a:bodyPr/>
                    <a:lstStyle/>
                    <a:p>
                      <a:pPr algn="l" fontAlgn="b"/>
                      <a:r>
                        <a:rPr lang="fr-FR" sz="1200" b="0" i="0" u="none" strike="noStrike">
                          <a:solidFill>
                            <a:srgbClr val="000000"/>
                          </a:solidFill>
                          <a:effectLst/>
                          <a:latin typeface="Calibri" charset="0"/>
                        </a:rPr>
                        <a:t>Villeneuve</a:t>
                      </a:r>
                    </a:p>
                  </a:txBody>
                  <a:tcPr marL="12700" marR="12700" marT="12700" marB="0" anchor="b"/>
                </a:tc>
                <a:tc>
                  <a:txBody>
                    <a:bodyPr/>
                    <a:lstStyle/>
                    <a:p>
                      <a:pPr algn="l" fontAlgn="b"/>
                      <a:r>
                        <a:rPr lang="fr-FR" sz="1200" b="0" i="0" u="none" strike="noStrike">
                          <a:solidFill>
                            <a:srgbClr val="000000"/>
                          </a:solidFill>
                          <a:effectLst/>
                          <a:latin typeface="Calibri" charset="0"/>
                        </a:rPr>
                        <a:t>Catherine Salzborn P</a:t>
                      </a:r>
                    </a:p>
                  </a:txBody>
                  <a:tcPr marL="12700" marR="12700" marT="12700" marB="0" anchor="b"/>
                </a:tc>
                <a:tc>
                  <a:txBody>
                    <a:bodyPr/>
                    <a:lstStyle/>
                    <a:p>
                      <a:pPr algn="l" fontAlgn="b"/>
                      <a:r>
                        <a:rPr lang="fr-FR" sz="1200" b="0" i="0" u="none" strike="noStrike">
                          <a:solidFill>
                            <a:srgbClr val="000000"/>
                          </a:solidFill>
                          <a:effectLst/>
                          <a:latin typeface="Calibri" charset="0"/>
                        </a:rPr>
                        <a:t>Laurence Jacquaz</a:t>
                      </a:r>
                    </a:p>
                  </a:txBody>
                  <a:tcPr marL="12700" marR="12700" marT="12700" marB="0" anchor="b"/>
                </a:tc>
                <a:tc>
                  <a:txBody>
                    <a:bodyPr/>
                    <a:lstStyle/>
                    <a:p>
                      <a:pPr algn="l" fontAlgn="b"/>
                      <a:r>
                        <a:rPr lang="fr-FR" sz="1200" b="0" i="0" u="none" strike="noStrike" dirty="0">
                          <a:solidFill>
                            <a:srgbClr val="000000"/>
                          </a:solidFill>
                          <a:effectLst/>
                          <a:latin typeface="Calibri" charset="0"/>
                        </a:rPr>
                        <a:t>Patrizia </a:t>
                      </a:r>
                      <a:r>
                        <a:rPr lang="fr-FR" sz="1200" b="0" i="0" u="none" strike="noStrike" dirty="0" err="1">
                          <a:solidFill>
                            <a:srgbClr val="000000"/>
                          </a:solidFill>
                          <a:effectLst/>
                          <a:latin typeface="Calibri" charset="0"/>
                        </a:rPr>
                        <a:t>Conforti</a:t>
                      </a:r>
                      <a:endParaRPr lang="fr-FR" sz="1200" b="0" i="0" u="none" strike="noStrike" dirty="0">
                        <a:solidFill>
                          <a:srgbClr val="000000"/>
                        </a:solidFill>
                        <a:effectLst/>
                        <a:latin typeface="Calibri" charset="0"/>
                      </a:endParaRPr>
                    </a:p>
                  </a:txBody>
                  <a:tcPr marL="12700" marR="12700" marT="12700" marB="0" anchor="b"/>
                </a:tc>
              </a:tr>
              <a:tr h="190952">
                <a:tc>
                  <a:txBody>
                    <a:bodyPr/>
                    <a:lstStyle/>
                    <a:p>
                      <a:pPr algn="l" fontAlgn="b"/>
                      <a:r>
                        <a:rPr lang="fr-FR" sz="1200" b="0" i="0" u="none" strike="noStrike">
                          <a:solidFill>
                            <a:srgbClr val="000000"/>
                          </a:solidFill>
                          <a:effectLst/>
                          <a:latin typeface="Calibri" charset="0"/>
                        </a:rPr>
                        <a:t>Résidence du Bourg </a:t>
                      </a:r>
                    </a:p>
                  </a:txBody>
                  <a:tcPr marL="12700" marR="12700" marT="12700" marB="0" anchor="b"/>
                </a:tc>
                <a:tc>
                  <a:txBody>
                    <a:bodyPr/>
                    <a:lstStyle/>
                    <a:p>
                      <a:pPr algn="l" fontAlgn="b"/>
                      <a:r>
                        <a:rPr lang="fr-FR" sz="1200" b="0" i="0" u="none" strike="noStrike">
                          <a:solidFill>
                            <a:srgbClr val="000000"/>
                          </a:solidFill>
                          <a:effectLst/>
                          <a:latin typeface="Calibri" charset="0"/>
                        </a:rPr>
                        <a:t>Aigle</a:t>
                      </a:r>
                    </a:p>
                  </a:txBody>
                  <a:tcPr marL="12700" marR="12700" marT="12700" marB="0" anchor="b"/>
                </a:tc>
                <a:tc>
                  <a:txBody>
                    <a:bodyPr/>
                    <a:lstStyle/>
                    <a:p>
                      <a:pPr algn="l" fontAlgn="b"/>
                      <a:r>
                        <a:rPr lang="fr-FR" sz="1200" b="0" i="0" u="none" strike="noStrike">
                          <a:solidFill>
                            <a:srgbClr val="000000"/>
                          </a:solidFill>
                          <a:effectLst/>
                          <a:latin typeface="Calibri" charset="0"/>
                        </a:rPr>
                        <a:t>Catherine Salzborn P</a:t>
                      </a:r>
                    </a:p>
                  </a:txBody>
                  <a:tcPr marL="12700" marR="12700" marT="12700" marB="0" anchor="b"/>
                </a:tc>
                <a:tc>
                  <a:txBody>
                    <a:bodyPr/>
                    <a:lstStyle/>
                    <a:p>
                      <a:pPr algn="l" fontAlgn="b"/>
                      <a:endParaRPr lang="fr-FR" sz="1200" b="0" i="0" u="none" strike="noStrike">
                        <a:solidFill>
                          <a:srgbClr val="000000"/>
                        </a:solidFill>
                        <a:effectLst/>
                        <a:latin typeface="Calibri" charset="0"/>
                      </a:endParaRPr>
                    </a:p>
                  </a:txBody>
                  <a:tcPr marL="12700" marR="12700" marT="12700" marB="0" anchor="b"/>
                </a:tc>
                <a:tc>
                  <a:txBody>
                    <a:bodyPr/>
                    <a:lstStyle/>
                    <a:p>
                      <a:pPr algn="l" fontAlgn="b"/>
                      <a:r>
                        <a:rPr lang="fr-FR" sz="1200" b="0" i="0" u="none" strike="noStrike" dirty="0">
                          <a:solidFill>
                            <a:srgbClr val="000000"/>
                          </a:solidFill>
                          <a:effectLst/>
                          <a:latin typeface="Calibri" charset="0"/>
                        </a:rPr>
                        <a:t>Michèle Bader</a:t>
                      </a:r>
                    </a:p>
                  </a:txBody>
                  <a:tcPr marL="12700" marR="12700" marT="12700" marB="0" anchor="b"/>
                </a:tc>
              </a:tr>
            </a:tbl>
          </a:graphicData>
        </a:graphic>
      </p:graphicFrame>
      <p:pic>
        <p:nvPicPr>
          <p:cNvPr id="6" name="Imag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271032">
            <a:off x="331328" y="3493872"/>
            <a:ext cx="3062709" cy="2468742"/>
          </a:xfrm>
          <a:prstGeom prst="rect">
            <a:avLst/>
          </a:prstGeom>
        </p:spPr>
      </p:pic>
    </p:spTree>
    <p:extLst>
      <p:ext uri="{BB962C8B-B14F-4D97-AF65-F5344CB8AC3E}">
        <p14:creationId xmlns:p14="http://schemas.microsoft.com/office/powerpoint/2010/main" val="212128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Et... </a:t>
            </a:r>
            <a:br>
              <a:rPr lang="fr-FR" dirty="0" smtClean="0"/>
            </a:br>
            <a:r>
              <a:rPr lang="fr-FR" dirty="0"/>
              <a:t/>
            </a:r>
            <a:br>
              <a:rPr lang="fr-FR" dirty="0"/>
            </a:br>
            <a:r>
              <a:rPr lang="fr-FR" dirty="0" smtClean="0"/>
              <a:t>Demain?</a:t>
            </a:r>
            <a:endParaRPr lang="fr-FR" dirty="0"/>
          </a:p>
        </p:txBody>
      </p:sp>
      <p:sp>
        <p:nvSpPr>
          <p:cNvPr id="3" name="Sous-titre 2"/>
          <p:cNvSpPr>
            <a:spLocks noGrp="1"/>
          </p:cNvSpPr>
          <p:nvPr>
            <p:ph type="subTitle" idx="1"/>
          </p:nvPr>
        </p:nvSpPr>
        <p:spPr/>
        <p:txBody>
          <a:bodyPr/>
          <a:lstStyle/>
          <a:p>
            <a:endParaRPr lang="fr-FR"/>
          </a:p>
        </p:txBody>
      </p:sp>
      <p:pic>
        <p:nvPicPr>
          <p:cNvPr id="6" name="Imag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2912" y="415165"/>
            <a:ext cx="5323709" cy="5947133"/>
          </a:xfrm>
          <a:prstGeom prst="rect">
            <a:avLst/>
          </a:prstGeom>
        </p:spPr>
      </p:pic>
    </p:spTree>
    <p:extLst>
      <p:ext uri="{BB962C8B-B14F-4D97-AF65-F5344CB8AC3E}">
        <p14:creationId xmlns:p14="http://schemas.microsoft.com/office/powerpoint/2010/main" val="1707899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7727" y="847478"/>
            <a:ext cx="10234059" cy="1048699"/>
          </a:xfrm>
        </p:spPr>
        <p:txBody>
          <a:bodyPr/>
          <a:lstStyle/>
          <a:p>
            <a:r>
              <a:rPr lang="fr-FR" dirty="0" smtClean="0">
                <a:solidFill>
                  <a:srgbClr val="002060"/>
                </a:solidFill>
              </a:rPr>
              <a:t>Une mutation rapide de la société</a:t>
            </a:r>
            <a:endParaRPr lang="fr-FR" dirty="0">
              <a:solidFill>
                <a:srgbClr val="002060"/>
              </a:solidFill>
            </a:endParaRPr>
          </a:p>
        </p:txBody>
      </p:sp>
      <p:sp>
        <p:nvSpPr>
          <p:cNvPr id="3" name="Espace réservé du contenu 2"/>
          <p:cNvSpPr>
            <a:spLocks noGrp="1"/>
          </p:cNvSpPr>
          <p:nvPr>
            <p:ph idx="1"/>
          </p:nvPr>
        </p:nvSpPr>
        <p:spPr/>
        <p:txBody>
          <a:bodyPr/>
          <a:lstStyle/>
          <a:p>
            <a:r>
              <a:rPr lang="fr-FR" dirty="0" smtClean="0">
                <a:solidFill>
                  <a:srgbClr val="FF0000"/>
                </a:solidFill>
              </a:rPr>
              <a:t>Une chute vertigineuse des personnes déclarant leur confession</a:t>
            </a:r>
          </a:p>
          <a:p>
            <a:r>
              <a:rPr lang="fr-FR" dirty="0" smtClean="0">
                <a:solidFill>
                  <a:srgbClr val="FF0000"/>
                </a:solidFill>
              </a:rPr>
              <a:t>Une baisse de la dotation</a:t>
            </a:r>
          </a:p>
          <a:p>
            <a:r>
              <a:rPr lang="fr-FR" dirty="0" smtClean="0">
                <a:solidFill>
                  <a:srgbClr val="FF0000"/>
                </a:solidFill>
              </a:rPr>
              <a:t>Une conception laïque de la spiritualité</a:t>
            </a:r>
          </a:p>
          <a:p>
            <a:r>
              <a:rPr lang="fr-FR" dirty="0" smtClean="0">
                <a:solidFill>
                  <a:srgbClr val="FF0000"/>
                </a:solidFill>
              </a:rPr>
              <a:t>L’Etat va-t-il continuer à mandater les Eglises dans ce domaine?</a:t>
            </a:r>
          </a:p>
          <a:p>
            <a:r>
              <a:rPr lang="fr-FR" dirty="0" smtClean="0">
                <a:solidFill>
                  <a:srgbClr val="FF0000"/>
                </a:solidFill>
              </a:rPr>
              <a:t>Reprise de la gestion de l’animation spirituelle par les EMS ?</a:t>
            </a:r>
          </a:p>
          <a:p>
            <a:r>
              <a:rPr lang="fr-FR" dirty="0" smtClean="0">
                <a:solidFill>
                  <a:srgbClr val="FF0000"/>
                </a:solidFill>
              </a:rPr>
              <a:t>La question du spirituel et du religieux </a:t>
            </a:r>
          </a:p>
          <a:p>
            <a:r>
              <a:rPr lang="fr-FR" dirty="0" smtClean="0">
                <a:solidFill>
                  <a:srgbClr val="FF0000"/>
                </a:solidFill>
              </a:rPr>
              <a:t>Un retour aux identités religieuses plus étroites ?</a:t>
            </a:r>
          </a:p>
          <a:p>
            <a:r>
              <a:rPr lang="fr-FR" dirty="0" smtClean="0">
                <a:solidFill>
                  <a:srgbClr val="FF0000"/>
                </a:solidFill>
              </a:rPr>
              <a:t>Un temps de crise pour la Société comme pour les Eglises</a:t>
            </a:r>
            <a:endParaRPr lang="fr-FR" dirty="0">
              <a:solidFill>
                <a:srgbClr val="FF0000"/>
              </a:solidFill>
            </a:endParaRPr>
          </a:p>
        </p:txBody>
      </p:sp>
    </p:spTree>
    <p:extLst>
      <p:ext uri="{BB962C8B-B14F-4D97-AF65-F5344CB8AC3E}">
        <p14:creationId xmlns:p14="http://schemas.microsoft.com/office/powerpoint/2010/main" val="198463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2000" dirty="0" smtClean="0"/>
              <a:t>2</a:t>
            </a:r>
            <a:r>
              <a:rPr lang="fr-FR" sz="2000" baseline="30000" dirty="0" smtClean="0"/>
              <a:t>e</a:t>
            </a:r>
            <a:r>
              <a:rPr lang="fr-FR" sz="2000" dirty="0" smtClean="0"/>
              <a:t> </a:t>
            </a:r>
            <a:r>
              <a:rPr lang="fr-FR" sz="2000" dirty="0"/>
              <a:t>partie </a:t>
            </a:r>
            <a:r>
              <a:rPr lang="fr-FR" sz="2000" dirty="0" smtClean="0"/>
              <a:t/>
            </a:r>
            <a:br>
              <a:rPr lang="fr-FR" sz="2000" dirty="0" smtClean="0"/>
            </a:br>
            <a:r>
              <a:rPr lang="fr-FR" sz="2000" dirty="0"/>
              <a:t/>
            </a:r>
            <a:br>
              <a:rPr lang="fr-FR" sz="2000" dirty="0"/>
            </a:br>
            <a:r>
              <a:rPr lang="fr-FR" sz="2800" dirty="0" smtClean="0"/>
              <a:t>L’aumônerie en EMS dans le canton de VAUD </a:t>
            </a:r>
            <a:br>
              <a:rPr lang="fr-FR" sz="2800" dirty="0" smtClean="0"/>
            </a:br>
            <a:r>
              <a:rPr lang="fr-FR" sz="2800" dirty="0"/>
              <a:t/>
            </a:r>
            <a:br>
              <a:rPr lang="fr-FR" sz="2800" dirty="0"/>
            </a:br>
            <a:r>
              <a:rPr lang="fr-FR" sz="2800" dirty="0" smtClean="0"/>
              <a:t>Le concept d’aumônerie du CADEMS</a:t>
            </a:r>
            <a:r>
              <a:rPr lang="fr-FR" sz="2000" dirty="0" smtClean="0"/>
              <a:t/>
            </a:r>
            <a:br>
              <a:rPr lang="fr-FR" sz="2000" dirty="0" smtClean="0"/>
            </a:br>
            <a:endParaRPr lang="fr-FR" sz="2000" dirty="0"/>
          </a:p>
        </p:txBody>
      </p:sp>
      <p:sp>
        <p:nvSpPr>
          <p:cNvPr id="3" name="Sous-titre 2"/>
          <p:cNvSpPr>
            <a:spLocks noGrp="1"/>
          </p:cNvSpPr>
          <p:nvPr>
            <p:ph type="subTitle" idx="1"/>
          </p:nvPr>
        </p:nvSpPr>
        <p:spPr>
          <a:xfrm>
            <a:off x="8037292" y="4670612"/>
            <a:ext cx="3598896" cy="1353670"/>
          </a:xfrm>
        </p:spPr>
        <p:txBody>
          <a:bodyPr>
            <a:normAutofit fontScale="92500" lnSpcReduction="20000"/>
          </a:bodyPr>
          <a:lstStyle/>
          <a:p>
            <a:r>
              <a:rPr lang="fr-FR"/>
              <a:t>La place de la </a:t>
            </a:r>
            <a:endParaRPr lang="fr-FR" smtClean="0"/>
          </a:p>
          <a:p>
            <a:r>
              <a:rPr lang="fr-FR" sz="2800" b="1" dirty="0" smtClean="0">
                <a:ln w="22225">
                  <a:solidFill>
                    <a:schemeClr val="accent2"/>
                  </a:solidFill>
                  <a:prstDash val="solid"/>
                </a:ln>
                <a:solidFill>
                  <a:schemeClr val="accent2">
                    <a:lumMod val="40000"/>
                    <a:lumOff val="60000"/>
                  </a:schemeClr>
                </a:solidFill>
              </a:rPr>
              <a:t>spiritualité</a:t>
            </a:r>
            <a:r>
              <a:rPr lang="fr-FR" dirty="0" smtClean="0"/>
              <a:t> </a:t>
            </a:r>
            <a:r>
              <a:rPr lang="fr-FR" dirty="0"/>
              <a:t/>
            </a:r>
            <a:br>
              <a:rPr lang="fr-FR" dirty="0"/>
            </a:br>
            <a:r>
              <a:rPr lang="fr-FR" dirty="0"/>
              <a:t>en EMS</a:t>
            </a: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079299">
            <a:off x="1311549" y="600355"/>
            <a:ext cx="4047876" cy="5728255"/>
          </a:xfrm>
          <a:prstGeom prst="rect">
            <a:avLst/>
          </a:prstGeom>
        </p:spPr>
      </p:pic>
    </p:spTree>
    <p:extLst>
      <p:ext uri="{BB962C8B-B14F-4D97-AF65-F5344CB8AC3E}">
        <p14:creationId xmlns:p14="http://schemas.microsoft.com/office/powerpoint/2010/main" val="119322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830" y="408752"/>
            <a:ext cx="3583641" cy="2513741"/>
          </a:xfrm>
        </p:spPr>
        <p:txBody>
          <a:bodyPr/>
          <a:lstStyle/>
          <a:p>
            <a:r>
              <a:rPr lang="fr-FR" dirty="0" smtClean="0">
                <a:solidFill>
                  <a:srgbClr val="7030A0"/>
                </a:solidFill>
              </a:rPr>
              <a:t>L’Aumônerie en EMS </a:t>
            </a:r>
            <a:endParaRPr lang="fr-FR" dirty="0">
              <a:solidFill>
                <a:srgbClr val="7030A0"/>
              </a:solidFill>
            </a:endParaRPr>
          </a:p>
        </p:txBody>
      </p:sp>
      <p:sp>
        <p:nvSpPr>
          <p:cNvPr id="3" name="Espace réservé du contenu 2"/>
          <p:cNvSpPr>
            <a:spLocks noGrp="1"/>
          </p:cNvSpPr>
          <p:nvPr>
            <p:ph idx="1"/>
          </p:nvPr>
        </p:nvSpPr>
        <p:spPr>
          <a:xfrm>
            <a:off x="2933699" y="2816615"/>
            <a:ext cx="8770571" cy="3651504"/>
          </a:xfrm>
        </p:spPr>
        <p:txBody>
          <a:bodyPr/>
          <a:lstStyle/>
          <a:p>
            <a:r>
              <a:rPr lang="fr-FR" sz="2800" dirty="0">
                <a:solidFill>
                  <a:srgbClr val="C00000"/>
                </a:solidFill>
              </a:rPr>
              <a:t>«Vous avez franchi la porte de l’EMS. </a:t>
            </a:r>
            <a:endParaRPr lang="fr-FR" sz="2800" dirty="0" smtClean="0">
              <a:solidFill>
                <a:srgbClr val="C00000"/>
              </a:solidFill>
            </a:endParaRPr>
          </a:p>
          <a:p>
            <a:r>
              <a:rPr lang="fr-FR" sz="2800" dirty="0" smtClean="0">
                <a:solidFill>
                  <a:srgbClr val="C00000"/>
                </a:solidFill>
              </a:rPr>
              <a:t>Vous </a:t>
            </a:r>
            <a:r>
              <a:rPr lang="fr-FR" sz="2800" dirty="0">
                <a:solidFill>
                  <a:srgbClr val="C00000"/>
                </a:solidFill>
              </a:rPr>
              <a:t>avez quitté votre chez vous, vos proches, vos habitudes, peut-être même votre compagnon de vie… </a:t>
            </a:r>
            <a:endParaRPr lang="fr-FR" sz="2800" dirty="0" smtClean="0">
              <a:solidFill>
                <a:srgbClr val="C00000"/>
              </a:solidFill>
            </a:endParaRPr>
          </a:p>
          <a:p>
            <a:r>
              <a:rPr lang="fr-FR" sz="2800" dirty="0" smtClean="0">
                <a:solidFill>
                  <a:srgbClr val="C00000"/>
                </a:solidFill>
              </a:rPr>
              <a:t>Votre </a:t>
            </a:r>
            <a:r>
              <a:rPr lang="fr-FR" sz="2800" dirty="0">
                <a:solidFill>
                  <a:srgbClr val="C00000"/>
                </a:solidFill>
              </a:rPr>
              <a:t>vie bascule, il faut s’adapter, accepter. </a:t>
            </a:r>
            <a:endParaRPr lang="fr-FR" sz="2800" dirty="0" smtClean="0">
              <a:solidFill>
                <a:srgbClr val="C00000"/>
              </a:solidFill>
            </a:endParaRPr>
          </a:p>
          <a:p>
            <a:r>
              <a:rPr lang="fr-FR" sz="2800" dirty="0" smtClean="0">
                <a:solidFill>
                  <a:srgbClr val="C00000"/>
                </a:solidFill>
              </a:rPr>
              <a:t>La </a:t>
            </a:r>
            <a:r>
              <a:rPr lang="fr-FR" sz="2800" dirty="0">
                <a:solidFill>
                  <a:srgbClr val="C00000"/>
                </a:solidFill>
              </a:rPr>
              <a:t>vie peut-elle continuer? Quel sens lui donner? </a:t>
            </a:r>
            <a:endParaRPr lang="fr-FR" sz="2800" dirty="0" smtClean="0">
              <a:solidFill>
                <a:srgbClr val="C00000"/>
              </a:solidFill>
            </a:endParaRPr>
          </a:p>
          <a:p>
            <a:r>
              <a:rPr lang="fr-FR" sz="2800" dirty="0" smtClean="0">
                <a:solidFill>
                  <a:srgbClr val="C00000"/>
                </a:solidFill>
              </a:rPr>
              <a:t>A </a:t>
            </a:r>
            <a:r>
              <a:rPr lang="fr-FR" sz="2800" dirty="0">
                <a:solidFill>
                  <a:srgbClr val="C00000"/>
                </a:solidFill>
              </a:rPr>
              <a:t>quoi s’accrocher?».</a:t>
            </a:r>
          </a:p>
          <a:p>
            <a:endParaRPr lang="fr-FR" dirty="0"/>
          </a:p>
        </p:txBody>
      </p:sp>
      <p:pic>
        <p:nvPicPr>
          <p:cNvPr id="4" name="Espace réservé du contenu 3"/>
          <p:cNvPicPr>
            <a:picLocks noChangeAspect="1"/>
          </p:cNvPicPr>
          <p:nvPr/>
        </p:nvPicPr>
        <p:blipFill>
          <a:blip r:embed="rId2"/>
          <a:stretch>
            <a:fillRect/>
          </a:stretch>
        </p:blipFill>
        <p:spPr>
          <a:xfrm>
            <a:off x="4150657" y="264814"/>
            <a:ext cx="7664823" cy="2037869"/>
          </a:xfrm>
          <a:prstGeom prst="rect">
            <a:avLst/>
          </a:prstGeom>
        </p:spPr>
      </p:pic>
    </p:spTree>
    <p:extLst>
      <p:ext uri="{BB962C8B-B14F-4D97-AF65-F5344CB8AC3E}">
        <p14:creationId xmlns:p14="http://schemas.microsoft.com/office/powerpoint/2010/main" val="15043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3718" y="568345"/>
            <a:ext cx="10870553" cy="1560716"/>
          </a:xfrm>
        </p:spPr>
        <p:txBody>
          <a:bodyPr>
            <a:noAutofit/>
          </a:bodyPr>
          <a:lstStyle/>
          <a:p>
            <a:r>
              <a:rPr lang="fr-FR" sz="3200" smtClean="0"/>
              <a:t>L’aumônier cherche à offrir </a:t>
            </a:r>
            <a:r>
              <a:rPr lang="fr-FR" sz="3200" dirty="0"/>
              <a:t>à chaque personne résidant dans un EMS un soutien spirituel de qualité, dans le respect de ses convictions et de ses valeurs;</a:t>
            </a:r>
            <a:br>
              <a:rPr lang="fr-FR" sz="3200" dirty="0"/>
            </a:br>
            <a:endParaRPr lang="fr-FR" sz="3200" dirty="0"/>
          </a:p>
        </p:txBody>
      </p:sp>
      <p:sp>
        <p:nvSpPr>
          <p:cNvPr id="5" name="Espace réservé du contenu 4"/>
          <p:cNvSpPr>
            <a:spLocks noGrp="1"/>
          </p:cNvSpPr>
          <p:nvPr>
            <p:ph idx="1"/>
          </p:nvPr>
        </p:nvSpPr>
        <p:spPr>
          <a:xfrm>
            <a:off x="2286000" y="2438400"/>
            <a:ext cx="9418271" cy="3651504"/>
          </a:xfrm>
        </p:spPr>
        <p:txBody>
          <a:bodyPr/>
          <a:lstStyle/>
          <a:p>
            <a:endParaRPr lang="fr-FR" dirty="0"/>
          </a:p>
          <a:p>
            <a:r>
              <a:rPr lang="fr-FR" sz="2400" dirty="0"/>
              <a:t>L’action des Eglises s’enracine dans l’Evangile du Christ. </a:t>
            </a:r>
            <a:r>
              <a:rPr lang="fr-FR" sz="2400" dirty="0" smtClean="0"/>
              <a:t>                        Par </a:t>
            </a:r>
            <a:r>
              <a:rPr lang="fr-FR" sz="2400" dirty="0"/>
              <a:t>sa vie, ses actes, son accueil inconditionnel et son enseignement, </a:t>
            </a:r>
            <a:r>
              <a:rPr lang="fr-FR" sz="2400" dirty="0" smtClean="0"/>
              <a:t>   il </a:t>
            </a:r>
            <a:r>
              <a:rPr lang="fr-FR" sz="2400" dirty="0"/>
              <a:t>a attiré sans cesse l’attention de ses </a:t>
            </a:r>
            <a:r>
              <a:rPr lang="fr-FR" sz="2400" dirty="0" smtClean="0"/>
              <a:t>auditeurs </a:t>
            </a:r>
            <a:r>
              <a:rPr lang="fr-FR" sz="2400" dirty="0"/>
              <a:t>sur le proche, </a:t>
            </a:r>
            <a:r>
              <a:rPr lang="fr-FR" sz="2400" dirty="0" smtClean="0"/>
              <a:t>           celui </a:t>
            </a:r>
            <a:r>
              <a:rPr lang="fr-FR" sz="2400" dirty="0"/>
              <a:t>qui souffre, celui qui cherche sa place dans la </a:t>
            </a:r>
            <a:r>
              <a:rPr lang="fr-FR" sz="2400" dirty="0" err="1"/>
              <a:t>sociéte</a:t>
            </a:r>
            <a:r>
              <a:rPr lang="fr-FR" sz="2400" dirty="0"/>
              <a:t>́. </a:t>
            </a:r>
          </a:p>
          <a:p>
            <a:r>
              <a:rPr lang="fr-FR" sz="2400" dirty="0"/>
              <a:t>Dans cet esprit, les Eglises mandatent des </a:t>
            </a:r>
            <a:r>
              <a:rPr lang="fr-FR" sz="2400" dirty="0" err="1"/>
              <a:t>aumôniers</a:t>
            </a:r>
            <a:r>
              <a:rPr lang="fr-FR" sz="2400" dirty="0"/>
              <a:t> </a:t>
            </a:r>
            <a:r>
              <a:rPr lang="fr-FR" sz="2400" dirty="0" smtClean="0"/>
              <a:t> 		          qui </a:t>
            </a:r>
            <a:r>
              <a:rPr lang="fr-FR" sz="2400" dirty="0"/>
              <a:t>s’inscrivent dans la </a:t>
            </a:r>
            <a:r>
              <a:rPr lang="fr-FR" sz="2400" dirty="0" err="1"/>
              <a:t>même</a:t>
            </a:r>
            <a:r>
              <a:rPr lang="fr-FR" sz="2400" dirty="0"/>
              <a:t> </a:t>
            </a:r>
            <a:r>
              <a:rPr lang="fr-FR" sz="2400" dirty="0" smtClean="0"/>
              <a:t> </a:t>
            </a:r>
            <a:r>
              <a:rPr lang="fr-FR" sz="2400" dirty="0" err="1" smtClean="0"/>
              <a:t>fidélite</a:t>
            </a:r>
            <a:r>
              <a:rPr lang="fr-FR" sz="2400" dirty="0" smtClean="0"/>
              <a:t>́ </a:t>
            </a:r>
            <a:r>
              <a:rPr lang="fr-FR" sz="2400" dirty="0"/>
              <a:t>et sollicitude, </a:t>
            </a:r>
            <a:r>
              <a:rPr lang="fr-FR" sz="2400" dirty="0" smtClean="0"/>
              <a:t>		           en </a:t>
            </a:r>
            <a:r>
              <a:rPr lang="fr-FR" sz="2400" dirty="0"/>
              <a:t>s’adaptant à la </a:t>
            </a:r>
            <a:r>
              <a:rPr lang="fr-FR" sz="2400" dirty="0" err="1"/>
              <a:t>réalite</a:t>
            </a:r>
            <a:r>
              <a:rPr lang="fr-FR" sz="2400" dirty="0"/>
              <a:t>́ d’aujourd’hui. </a:t>
            </a:r>
          </a:p>
          <a:p>
            <a:endParaRPr lang="fr-FR" dirty="0"/>
          </a:p>
        </p:txBody>
      </p:sp>
    </p:spTree>
    <p:extLst>
      <p:ext uri="{BB962C8B-B14F-4D97-AF65-F5344CB8AC3E}">
        <p14:creationId xmlns:p14="http://schemas.microsoft.com/office/powerpoint/2010/main" val="172894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peu d’histoire ...</a:t>
            </a:r>
            <a:endParaRPr lang="fr-FR" dirty="0"/>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05546" y="873255"/>
            <a:ext cx="6718549" cy="5109882"/>
          </a:xfrm>
          <a:prstGeom prst="rect">
            <a:avLst/>
          </a:prstGeom>
        </p:spPr>
      </p:pic>
      <p:pic>
        <p:nvPicPr>
          <p:cNvPr id="5" name="Image 4"/>
          <p:cNvPicPr>
            <a:picLocks noChangeAspect="1"/>
          </p:cNvPicPr>
          <p:nvPr/>
        </p:nvPicPr>
        <p:blipFill>
          <a:blip r:embed="rId3"/>
          <a:stretch>
            <a:fillRect/>
          </a:stretch>
        </p:blipFill>
        <p:spPr>
          <a:xfrm>
            <a:off x="10351237" y="2501153"/>
            <a:ext cx="1363193" cy="1733104"/>
          </a:xfrm>
          <a:prstGeom prst="rect">
            <a:avLst/>
          </a:prstGeom>
        </p:spPr>
      </p:pic>
      <p:pic>
        <p:nvPicPr>
          <p:cNvPr id="6" name="Image 5"/>
          <p:cNvPicPr>
            <a:picLocks noChangeAspect="1"/>
          </p:cNvPicPr>
          <p:nvPr/>
        </p:nvPicPr>
        <p:blipFill>
          <a:blip r:embed="rId4"/>
          <a:stretch>
            <a:fillRect/>
          </a:stretch>
        </p:blipFill>
        <p:spPr>
          <a:xfrm>
            <a:off x="8034051" y="2501153"/>
            <a:ext cx="1420529" cy="1719955"/>
          </a:xfrm>
          <a:prstGeom prst="rect">
            <a:avLst/>
          </a:prstGeom>
        </p:spPr>
      </p:pic>
    </p:spTree>
    <p:extLst>
      <p:ext uri="{BB962C8B-B14F-4D97-AF65-F5344CB8AC3E}">
        <p14:creationId xmlns:p14="http://schemas.microsoft.com/office/powerpoint/2010/main" val="1318666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Un concept d’aumônerie pour les </a:t>
            </a:r>
            <a:r>
              <a:rPr lang="fr-FR" b="1" dirty="0" smtClean="0"/>
              <a:t>EMS : trois axes principaux</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sz="5900" b="1" dirty="0" smtClean="0"/>
              <a:t>LA DIMENSION </a:t>
            </a:r>
            <a:r>
              <a:rPr lang="fr-FR" sz="5900" b="1" dirty="0"/>
              <a:t>SPIRITUELLE </a:t>
            </a:r>
          </a:p>
          <a:p>
            <a:pPr marL="0" indent="0">
              <a:buNone/>
            </a:pPr>
            <a:r>
              <a:rPr lang="fr-FR" sz="4000" dirty="0"/>
              <a:t>« Le spirituel est cet espace en soi secret où chacun construit le sens de sa vie, en s’interrogeant sur sa </a:t>
            </a:r>
            <a:r>
              <a:rPr lang="fr-FR" sz="4000" dirty="0" err="1"/>
              <a:t>présence</a:t>
            </a:r>
            <a:r>
              <a:rPr lang="fr-FR" sz="4000" dirty="0"/>
              <a:t> au monde et une transcendance possible </a:t>
            </a:r>
            <a:r>
              <a:rPr lang="fr-FR" sz="4000" dirty="0" smtClean="0"/>
              <a:t>»							 </a:t>
            </a:r>
            <a:r>
              <a:rPr lang="fr-FR" sz="4000" dirty="0"/>
              <a:t>(Dr Claude </a:t>
            </a:r>
            <a:r>
              <a:rPr lang="fr-FR" sz="4000" dirty="0" err="1"/>
              <a:t>Rougeron</a:t>
            </a:r>
            <a:r>
              <a:rPr lang="fr-FR" sz="4000" dirty="0"/>
              <a:t>). </a:t>
            </a:r>
          </a:p>
          <a:p>
            <a:pPr lvl="0" fontAlgn="base"/>
            <a:endParaRPr lang="fr-FR" dirty="0" smtClean="0"/>
          </a:p>
          <a:p>
            <a:endParaRPr lang="fr-FR" dirty="0"/>
          </a:p>
        </p:txBody>
      </p:sp>
    </p:spTree>
    <p:extLst>
      <p:ext uri="{BB962C8B-B14F-4D97-AF65-F5344CB8AC3E}">
        <p14:creationId xmlns:p14="http://schemas.microsoft.com/office/powerpoint/2010/main" val="105694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Un concept d’aumônerie pour les </a:t>
            </a:r>
            <a:r>
              <a:rPr lang="fr-FR" b="1" dirty="0" smtClean="0"/>
              <a:t>EMS : trois axes principaux</a:t>
            </a:r>
            <a:r>
              <a:rPr lang="fr-FR" dirty="0"/>
              <a:t/>
            </a:r>
            <a:br>
              <a:rPr lang="fr-FR" dirty="0"/>
            </a:b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sz="5900" b="1" dirty="0" smtClean="0"/>
              <a:t>LA DIMENSION </a:t>
            </a:r>
            <a:r>
              <a:rPr lang="fr-FR" sz="5900" b="1" dirty="0"/>
              <a:t>SPIRITUELLE </a:t>
            </a:r>
          </a:p>
          <a:p>
            <a:pPr marL="0" indent="0">
              <a:buNone/>
            </a:pPr>
            <a:r>
              <a:rPr lang="fr-FR" sz="6500" b="1" dirty="0" smtClean="0">
                <a:solidFill>
                  <a:srgbClr val="C00000"/>
                </a:solidFill>
              </a:rPr>
              <a:t>Prestations </a:t>
            </a:r>
            <a:r>
              <a:rPr lang="fr-FR" sz="6500" b="1" dirty="0">
                <a:solidFill>
                  <a:srgbClr val="C00000"/>
                </a:solidFill>
              </a:rPr>
              <a:t>: </a:t>
            </a:r>
          </a:p>
          <a:p>
            <a:pPr marL="0" indent="0">
              <a:buNone/>
            </a:pPr>
            <a:r>
              <a:rPr lang="fr-FR" sz="4000" dirty="0"/>
              <a:t>— Accompagner les </a:t>
            </a:r>
            <a:r>
              <a:rPr lang="fr-FR" sz="4000" dirty="0" err="1"/>
              <a:t>résidents</a:t>
            </a:r>
            <a:r>
              <a:rPr lang="fr-FR" sz="4000" dirty="0"/>
              <a:t> et leurs proches dans leur cheminement, questionnement et </a:t>
            </a:r>
            <a:r>
              <a:rPr lang="fr-FR" sz="4000" dirty="0" err="1"/>
              <a:t>révolte</a:t>
            </a:r>
            <a:r>
              <a:rPr lang="fr-FR" sz="4000" dirty="0"/>
              <a:t> comme dans leurs acceptations et gratitude. </a:t>
            </a:r>
          </a:p>
          <a:p>
            <a:pPr marL="0" indent="0">
              <a:buNone/>
            </a:pPr>
            <a:r>
              <a:rPr lang="fr-FR" sz="4000" dirty="0"/>
              <a:t>— Identifier, avec le personnel, les moments </a:t>
            </a:r>
            <a:r>
              <a:rPr lang="fr-FR" sz="4000" dirty="0" err="1"/>
              <a:t>clés</a:t>
            </a:r>
            <a:r>
              <a:rPr lang="fr-FR" sz="4000" dirty="0"/>
              <a:t> qui </a:t>
            </a:r>
            <a:r>
              <a:rPr lang="fr-FR" sz="4000" dirty="0" err="1"/>
              <a:t>requièrent</a:t>
            </a:r>
            <a:r>
              <a:rPr lang="fr-FR" sz="4000" dirty="0"/>
              <a:t> un soutien particulier (</a:t>
            </a:r>
            <a:r>
              <a:rPr lang="fr-FR" sz="4000" dirty="0" err="1"/>
              <a:t>arrivée</a:t>
            </a:r>
            <a:r>
              <a:rPr lang="fr-FR" sz="4000" dirty="0"/>
              <a:t> à l’EMS, pertes diverses, fin de vie). </a:t>
            </a:r>
          </a:p>
          <a:p>
            <a:pPr marL="0" indent="0">
              <a:buNone/>
            </a:pPr>
            <a:r>
              <a:rPr lang="fr-FR" sz="4000" dirty="0"/>
              <a:t>— Saisir les occasions et </a:t>
            </a:r>
            <a:r>
              <a:rPr lang="fr-FR" sz="4000" dirty="0" err="1"/>
              <a:t>développer</a:t>
            </a:r>
            <a:r>
              <a:rPr lang="fr-FR" sz="4000" dirty="0"/>
              <a:t> la </a:t>
            </a:r>
            <a:r>
              <a:rPr lang="fr-FR" sz="4000" dirty="0" err="1"/>
              <a:t>créativite</a:t>
            </a:r>
            <a:r>
              <a:rPr lang="fr-FR" sz="4000" dirty="0"/>
              <a:t>́ pour soutenir le sens (participation aux </a:t>
            </a:r>
            <a:r>
              <a:rPr lang="fr-FR" sz="4000" dirty="0" err="1"/>
              <a:t>événements</a:t>
            </a:r>
            <a:r>
              <a:rPr lang="fr-FR" sz="4000" dirty="0"/>
              <a:t> de vie, </a:t>
            </a:r>
            <a:r>
              <a:rPr lang="fr-FR" sz="4000" dirty="0" err="1"/>
              <a:t>fêtes</a:t>
            </a:r>
            <a:r>
              <a:rPr lang="fr-FR" sz="4000" dirty="0"/>
              <a:t>, adieux, etc.). </a:t>
            </a:r>
          </a:p>
          <a:p>
            <a:pPr lvl="0" fontAlgn="base"/>
            <a:endParaRPr lang="fr-FR" dirty="0" smtClean="0"/>
          </a:p>
          <a:p>
            <a:endParaRPr lang="fr-FR" dirty="0"/>
          </a:p>
        </p:txBody>
      </p:sp>
    </p:spTree>
    <p:extLst>
      <p:ext uri="{BB962C8B-B14F-4D97-AF65-F5344CB8AC3E}">
        <p14:creationId xmlns:p14="http://schemas.microsoft.com/office/powerpoint/2010/main" val="1874911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6094" y="2375647"/>
            <a:ext cx="10458177" cy="4177553"/>
          </a:xfrm>
        </p:spPr>
        <p:txBody>
          <a:bodyPr>
            <a:normAutofit fontScale="85000" lnSpcReduction="10000"/>
          </a:bodyPr>
          <a:lstStyle/>
          <a:p>
            <a:pPr lvl="0" fontAlgn="base"/>
            <a:r>
              <a:rPr lang="fr-FR" dirty="0" smtClean="0"/>
              <a:t>Il </a:t>
            </a:r>
            <a:r>
              <a:rPr lang="fr-FR" dirty="0"/>
              <a:t>y a d’autres acteurs dans le domaine spirituel, les animatrices des associations, les accompagnants spirituels engagés par les EMS, les bénévoles d’aumônerie et dans une certaine mesure tous les autres soignants. </a:t>
            </a:r>
            <a:endParaRPr lang="fr-FR" dirty="0" smtClean="0"/>
          </a:p>
          <a:p>
            <a:pPr lvl="0" fontAlgn="base"/>
            <a:r>
              <a:rPr lang="fr-FR" dirty="0" smtClean="0"/>
              <a:t>Le </a:t>
            </a:r>
            <a:r>
              <a:rPr lang="fr-FR" dirty="0"/>
              <a:t>résident n’est pas juste un corps à soigner, à laver ou à occuper. Il s’agit d’une personne à part entière qui cherche jusqu’à son dernier souffle un sens à sa vie, qui se demande ce qu’elle fait ici-bas et qui s’interroge au sujet de Dieu et de ce qui s’y apparente. </a:t>
            </a:r>
            <a:endParaRPr lang="fr-FR" dirty="0" smtClean="0"/>
          </a:p>
          <a:p>
            <a:pPr lvl="0" fontAlgn="base"/>
            <a:r>
              <a:rPr lang="fr-FR" dirty="0" smtClean="0"/>
              <a:t>Par </a:t>
            </a:r>
            <a:r>
              <a:rPr lang="fr-FR" dirty="0"/>
              <a:t>des visites individuelles, l’aumônier rencontre les résidents sans distinction de confession ou de religion. </a:t>
            </a:r>
            <a:endParaRPr lang="fr-FR" dirty="0" smtClean="0"/>
          </a:p>
          <a:p>
            <a:pPr lvl="0" fontAlgn="base"/>
            <a:r>
              <a:rPr lang="fr-FR" dirty="0" smtClean="0"/>
              <a:t>Ici </a:t>
            </a:r>
            <a:r>
              <a:rPr lang="fr-FR" dirty="0"/>
              <a:t>déjà s’exerce la subsidiarité, c’est à dire qu’on ne distingue pas l’aumônier catholique de l’aumônier protestant, qui favorise également le travail interdisciplinaire. </a:t>
            </a:r>
            <a:endParaRPr lang="fr-FR" dirty="0" smtClean="0"/>
          </a:p>
          <a:p>
            <a:pPr lvl="0" fontAlgn="base"/>
            <a:r>
              <a:rPr lang="fr-FR" dirty="0" smtClean="0"/>
              <a:t>Quand </a:t>
            </a:r>
            <a:r>
              <a:rPr lang="fr-FR" dirty="0"/>
              <a:t>cela est possible, ils </a:t>
            </a:r>
            <a:r>
              <a:rPr lang="fr-FR" dirty="0" smtClean="0"/>
              <a:t>peuvent participer </a:t>
            </a:r>
            <a:r>
              <a:rPr lang="fr-FR" dirty="0"/>
              <a:t>aux colloques des soignants et au minimum entretiennent le dialogue avec eux. La spiritualité s’exprime aussi de façon plus large quand on est invité à des rencontres avec les Conseils de fondation, avec les directions ou lors des fêtes, particulièrement quand l’aumônier apporte un message.</a:t>
            </a:r>
          </a:p>
          <a:p>
            <a:pPr lvl="0" fontAlgn="base"/>
            <a:endParaRPr lang="fr-FR" dirty="0" smtClean="0"/>
          </a:p>
          <a:p>
            <a:endParaRPr lang="fr-FR" dirty="0"/>
          </a:p>
        </p:txBody>
      </p:sp>
      <p:sp>
        <p:nvSpPr>
          <p:cNvPr id="4" name="Titre 3"/>
          <p:cNvSpPr>
            <a:spLocks noGrp="1"/>
          </p:cNvSpPr>
          <p:nvPr>
            <p:ph type="title"/>
          </p:nvPr>
        </p:nvSpPr>
        <p:spPr>
          <a:xfrm>
            <a:off x="887506" y="277907"/>
            <a:ext cx="10816765" cy="1685364"/>
          </a:xfrm>
        </p:spPr>
        <p:txBody>
          <a:bodyPr>
            <a:normAutofit fontScale="90000"/>
          </a:bodyPr>
          <a:lstStyle/>
          <a:p>
            <a:r>
              <a:rPr lang="fr-FR" b="1" dirty="0"/>
              <a:t>Le champ </a:t>
            </a:r>
            <a:r>
              <a:rPr lang="fr-FR" b="1" dirty="0" smtClean="0"/>
              <a:t>spirituel</a:t>
            </a:r>
            <a:br>
              <a:rPr lang="fr-FR" b="1" dirty="0" smtClean="0"/>
            </a:br>
            <a:r>
              <a:rPr lang="fr-FR" b="1" dirty="0" smtClean="0"/>
              <a:t>    </a:t>
            </a:r>
            <a:r>
              <a:rPr lang="fr-FR" sz="3100" dirty="0" smtClean="0"/>
              <a:t>L’aumônier </a:t>
            </a:r>
            <a:r>
              <a:rPr lang="fr-FR" sz="3100" dirty="0"/>
              <a:t>n’a pas l’exclusivité de ce </a:t>
            </a:r>
            <a:r>
              <a:rPr lang="fr-FR" sz="3100" dirty="0" smtClean="0"/>
              <a:t>champ</a:t>
            </a:r>
            <a:r>
              <a:rPr lang="fr-FR" sz="4000" dirty="0" smtClean="0"/>
              <a:t> !</a:t>
            </a:r>
            <a:r>
              <a:rPr lang="fr-FR" dirty="0"/>
              <a:t/>
            </a:r>
            <a:br>
              <a:rPr lang="fr-FR" dirty="0"/>
            </a:br>
            <a:r>
              <a:rPr lang="fr-FR" b="1" dirty="0"/>
              <a:t/>
            </a:r>
            <a:br>
              <a:rPr lang="fr-FR" b="1" dirty="0"/>
            </a:br>
            <a:endParaRPr lang="fr-FR" dirty="0"/>
          </a:p>
        </p:txBody>
      </p:sp>
    </p:spTree>
    <p:extLst>
      <p:ext uri="{BB962C8B-B14F-4D97-AF65-F5344CB8AC3E}">
        <p14:creationId xmlns:p14="http://schemas.microsoft.com/office/powerpoint/2010/main" val="1963139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Un concept d’aumônerie pour les </a:t>
            </a:r>
            <a:r>
              <a:rPr lang="fr-FR" b="1" dirty="0" smtClean="0"/>
              <a:t>EMS : trois axes principaux</a:t>
            </a:r>
            <a:r>
              <a:rPr lang="fr-FR" dirty="0"/>
              <a:t/>
            </a:r>
            <a:br>
              <a:rPr lang="fr-FR" dirty="0"/>
            </a:br>
            <a:endParaRPr lang="fr-FR"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sz="7700" b="1" dirty="0" smtClean="0"/>
              <a:t>LA  DIMENSION </a:t>
            </a:r>
            <a:r>
              <a:rPr lang="fr-FR" sz="7700" b="1" dirty="0"/>
              <a:t>RELIGIEUSE </a:t>
            </a:r>
          </a:p>
          <a:p>
            <a:pPr marL="0" indent="0">
              <a:buNone/>
            </a:pPr>
            <a:r>
              <a:rPr lang="fr-FR" sz="6000" dirty="0"/>
              <a:t>La </a:t>
            </a:r>
            <a:r>
              <a:rPr lang="fr-FR" sz="6000" dirty="0" err="1"/>
              <a:t>sphère</a:t>
            </a:r>
            <a:r>
              <a:rPr lang="fr-FR" sz="6000" dirty="0"/>
              <a:t> religieuse comprend un ensemble de croyances, de </a:t>
            </a:r>
            <a:r>
              <a:rPr lang="fr-FR" sz="6000" dirty="0" err="1"/>
              <a:t>règles</a:t>
            </a:r>
            <a:r>
              <a:rPr lang="fr-FR" sz="6000" dirty="0"/>
              <a:t>, de comportements et de rites </a:t>
            </a:r>
            <a:r>
              <a:rPr lang="fr-FR" sz="6000" dirty="0" err="1" smtClean="0"/>
              <a:t>partagés</a:t>
            </a:r>
            <a:r>
              <a:rPr lang="fr-FR" sz="6000" dirty="0" smtClean="0"/>
              <a:t> </a:t>
            </a:r>
            <a:r>
              <a:rPr lang="fr-FR" sz="6000" dirty="0"/>
              <a:t>avec une </a:t>
            </a:r>
            <a:r>
              <a:rPr lang="fr-FR" sz="6000" dirty="0" err="1"/>
              <a:t>communaute</a:t>
            </a:r>
            <a:r>
              <a:rPr lang="fr-FR" sz="6000" dirty="0"/>
              <a:t>́ d’appartenance. </a:t>
            </a:r>
          </a:p>
          <a:p>
            <a:pPr lvl="0" fontAlgn="base"/>
            <a:endParaRPr lang="fr-FR" dirty="0" smtClean="0"/>
          </a:p>
          <a:p>
            <a:endParaRPr lang="fr-FR" dirty="0"/>
          </a:p>
        </p:txBody>
      </p:sp>
    </p:spTree>
    <p:extLst>
      <p:ext uri="{BB962C8B-B14F-4D97-AF65-F5344CB8AC3E}">
        <p14:creationId xmlns:p14="http://schemas.microsoft.com/office/powerpoint/2010/main" val="103678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Un concept d’aumônerie pour les EMS : trois axes principaux</a:t>
            </a:r>
            <a:endParaRPr lang="fr-FR" dirty="0"/>
          </a:p>
        </p:txBody>
      </p:sp>
      <p:sp>
        <p:nvSpPr>
          <p:cNvPr id="3" name="Espace réservé du contenu 2"/>
          <p:cNvSpPr>
            <a:spLocks noGrp="1"/>
          </p:cNvSpPr>
          <p:nvPr>
            <p:ph idx="1"/>
          </p:nvPr>
        </p:nvSpPr>
        <p:spPr>
          <a:xfrm>
            <a:off x="2662518" y="2438400"/>
            <a:ext cx="9041754" cy="3651504"/>
          </a:xfrm>
        </p:spPr>
        <p:txBody>
          <a:bodyPr>
            <a:normAutofit fontScale="25000" lnSpcReduction="20000"/>
          </a:bodyPr>
          <a:lstStyle/>
          <a:p>
            <a:pPr marL="0" indent="0">
              <a:buNone/>
            </a:pPr>
            <a:r>
              <a:rPr lang="fr-FR" sz="12800" b="1" dirty="0" smtClean="0"/>
              <a:t>LA DIMENSION RELIGIEUSE</a:t>
            </a:r>
          </a:p>
          <a:p>
            <a:pPr marL="0" indent="0">
              <a:buNone/>
            </a:pPr>
            <a:r>
              <a:rPr lang="fr-FR" sz="14400" b="1" dirty="0" smtClean="0">
                <a:solidFill>
                  <a:srgbClr val="C00000"/>
                </a:solidFill>
              </a:rPr>
              <a:t>Prestations </a:t>
            </a:r>
            <a:r>
              <a:rPr lang="fr-FR" sz="14400" b="1" dirty="0">
                <a:solidFill>
                  <a:srgbClr val="C00000"/>
                </a:solidFill>
              </a:rPr>
              <a:t>: </a:t>
            </a:r>
          </a:p>
          <a:p>
            <a:r>
              <a:rPr lang="fr-FR" sz="8000" dirty="0" smtClean="0"/>
              <a:t>Soutenir </a:t>
            </a:r>
            <a:r>
              <a:rPr lang="fr-FR" sz="8000" dirty="0"/>
              <a:t>les </a:t>
            </a:r>
            <a:r>
              <a:rPr lang="fr-FR" sz="8000" dirty="0" err="1"/>
              <a:t>résidents</a:t>
            </a:r>
            <a:r>
              <a:rPr lang="fr-FR" sz="8000" dirty="0"/>
              <a:t> dans leur foi, quelles que soient leurs croyances ou appartenance </a:t>
            </a:r>
          </a:p>
          <a:p>
            <a:r>
              <a:rPr lang="fr-FR" sz="8000" dirty="0"/>
              <a:t>A leur demande, faciliter l’</a:t>
            </a:r>
            <a:r>
              <a:rPr lang="fr-FR" sz="8000" dirty="0" err="1"/>
              <a:t>accès</a:t>
            </a:r>
            <a:r>
              <a:rPr lang="fr-FR" sz="8000" dirty="0"/>
              <a:t> à leurs pratiques religieuses (</a:t>
            </a:r>
            <a:r>
              <a:rPr lang="fr-FR" sz="8000" dirty="0" err="1"/>
              <a:t>prière</a:t>
            </a:r>
            <a:r>
              <a:rPr lang="fr-FR" sz="8000" dirty="0"/>
              <a:t>, sacrements, rites divers). </a:t>
            </a:r>
          </a:p>
          <a:p>
            <a:r>
              <a:rPr lang="fr-FR" sz="8000" dirty="0"/>
              <a:t>Organiser des temps d’</a:t>
            </a:r>
            <a:r>
              <a:rPr lang="fr-FR" sz="8000" dirty="0" err="1"/>
              <a:t>échange</a:t>
            </a:r>
            <a:r>
              <a:rPr lang="fr-FR" sz="8000" dirty="0"/>
              <a:t> (visites individuelles, groupes de parole). </a:t>
            </a:r>
          </a:p>
          <a:p>
            <a:r>
              <a:rPr lang="fr-FR" sz="8000" dirty="0"/>
              <a:t>Favoriser les liens avec leur </a:t>
            </a:r>
            <a:r>
              <a:rPr lang="fr-FR" sz="8000" dirty="0" err="1"/>
              <a:t>communaute</a:t>
            </a:r>
            <a:r>
              <a:rPr lang="fr-FR" sz="8000" dirty="0"/>
              <a:t>́ d’appartenance. </a:t>
            </a:r>
          </a:p>
          <a:p>
            <a:r>
              <a:rPr lang="fr-FR" sz="8000" dirty="0"/>
              <a:t>Assurer des </a:t>
            </a:r>
            <a:r>
              <a:rPr lang="fr-FR" sz="8000" dirty="0" err="1"/>
              <a:t>célébrations</a:t>
            </a:r>
            <a:r>
              <a:rPr lang="fr-FR" sz="8000" dirty="0"/>
              <a:t> </a:t>
            </a:r>
            <a:r>
              <a:rPr lang="fr-FR" sz="8000" dirty="0" err="1"/>
              <a:t>chrétiennes</a:t>
            </a:r>
            <a:r>
              <a:rPr lang="fr-FR" sz="8000" dirty="0"/>
              <a:t> </a:t>
            </a:r>
            <a:r>
              <a:rPr lang="fr-FR" sz="8000" dirty="0" err="1"/>
              <a:t>régulières</a:t>
            </a:r>
            <a:r>
              <a:rPr lang="fr-FR" sz="8000" dirty="0"/>
              <a:t> </a:t>
            </a:r>
            <a:r>
              <a:rPr lang="fr-FR" sz="8000" dirty="0" smtClean="0"/>
              <a:t>et </a:t>
            </a:r>
            <a:r>
              <a:rPr lang="fr-FR" sz="8000" dirty="0" err="1"/>
              <a:t>adaptées</a:t>
            </a:r>
            <a:r>
              <a:rPr lang="fr-FR" sz="8000" dirty="0"/>
              <a:t> aux besoins des </a:t>
            </a:r>
            <a:r>
              <a:rPr lang="fr-FR" sz="8000" dirty="0" err="1"/>
              <a:t>résidents</a:t>
            </a:r>
            <a:r>
              <a:rPr lang="fr-FR" sz="8000" dirty="0"/>
              <a:t>. </a:t>
            </a:r>
          </a:p>
          <a:p>
            <a:pPr lvl="0" fontAlgn="base"/>
            <a:endParaRPr lang="fr-FR" dirty="0" smtClean="0"/>
          </a:p>
          <a:p>
            <a:endParaRPr lang="fr-FR" dirty="0"/>
          </a:p>
        </p:txBody>
      </p:sp>
    </p:spTree>
    <p:extLst>
      <p:ext uri="{BB962C8B-B14F-4D97-AF65-F5344CB8AC3E}">
        <p14:creationId xmlns:p14="http://schemas.microsoft.com/office/powerpoint/2010/main" val="948138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0636" y="451804"/>
            <a:ext cx="9705142" cy="1560716"/>
          </a:xfrm>
        </p:spPr>
        <p:txBody>
          <a:bodyPr>
            <a:normAutofit fontScale="90000"/>
          </a:bodyPr>
          <a:lstStyle/>
          <a:p>
            <a:r>
              <a:rPr lang="fr-FR" dirty="0"/>
              <a:t>Le champ </a:t>
            </a:r>
            <a:r>
              <a:rPr lang="fr-FR" dirty="0" smtClean="0"/>
              <a:t>religieux</a:t>
            </a:r>
            <a:br>
              <a:rPr lang="fr-FR" dirty="0" smtClean="0"/>
            </a:br>
            <a:r>
              <a:rPr lang="fr-FR" dirty="0"/>
              <a:t> </a:t>
            </a:r>
            <a:r>
              <a:rPr lang="fr-FR" dirty="0" smtClean="0"/>
              <a:t>    La spécificité de l’aumônier?</a:t>
            </a:r>
            <a:r>
              <a:rPr lang="fr-FR" dirty="0"/>
              <a:t/>
            </a:r>
            <a:br>
              <a:rPr lang="fr-FR" dirty="0"/>
            </a:br>
            <a:endParaRPr lang="fr-FR" dirty="0"/>
          </a:p>
        </p:txBody>
      </p:sp>
      <p:sp>
        <p:nvSpPr>
          <p:cNvPr id="3" name="Espace réservé du contenu 2"/>
          <p:cNvSpPr>
            <a:spLocks noGrp="1"/>
          </p:cNvSpPr>
          <p:nvPr>
            <p:ph idx="1"/>
          </p:nvPr>
        </p:nvSpPr>
        <p:spPr>
          <a:xfrm>
            <a:off x="1416424" y="2438399"/>
            <a:ext cx="10287848" cy="4114801"/>
          </a:xfrm>
        </p:spPr>
        <p:txBody>
          <a:bodyPr>
            <a:normAutofit fontScale="92500" lnSpcReduction="10000"/>
          </a:bodyPr>
          <a:lstStyle/>
          <a:p>
            <a:pPr lvl="0" fontAlgn="base"/>
            <a:r>
              <a:rPr lang="fr-FR" dirty="0" smtClean="0"/>
              <a:t>Jusqu’ici</a:t>
            </a:r>
            <a:r>
              <a:rPr lang="fr-FR" dirty="0"/>
              <a:t>, dans beaucoup d’EMS, la présence de l’aumônerie était limitée à la célébration religieuse, protestante ou catholique, accompagnée des rites propres à chacune des confessions. </a:t>
            </a:r>
            <a:endParaRPr lang="fr-FR" dirty="0" smtClean="0"/>
          </a:p>
          <a:p>
            <a:pPr lvl="0" fontAlgn="base"/>
            <a:r>
              <a:rPr lang="fr-FR" dirty="0" smtClean="0"/>
              <a:t>En </a:t>
            </a:r>
            <a:r>
              <a:rPr lang="fr-FR" dirty="0"/>
              <a:t>bien des endroits, les aumôniers ont dû se contenter de travailler uniquement dans ce champ, soit que les maisons n’attendaient pas autre chose, soit qu’il n’y avait pas de ressources nécessaires pour faire des visites, principalement en raison du nombre de services funèbres à célébrer. </a:t>
            </a:r>
            <a:endParaRPr lang="fr-FR" dirty="0" smtClean="0"/>
          </a:p>
          <a:p>
            <a:pPr lvl="0" fontAlgn="base"/>
            <a:r>
              <a:rPr lang="fr-FR" dirty="0" smtClean="0"/>
              <a:t>De </a:t>
            </a:r>
            <a:r>
              <a:rPr lang="fr-FR" dirty="0"/>
              <a:t>nouvelles règles cantonales concernant les services funèbres permettront désormais aux aumôniers de retrouver du temps pour les visites. </a:t>
            </a:r>
            <a:endParaRPr lang="fr-FR" dirty="0" smtClean="0"/>
          </a:p>
          <a:p>
            <a:pPr lvl="0" fontAlgn="base"/>
            <a:r>
              <a:rPr lang="fr-FR" dirty="0" smtClean="0"/>
              <a:t>On </a:t>
            </a:r>
            <a:r>
              <a:rPr lang="fr-FR" dirty="0"/>
              <a:t>notera que si l’aumônier rencontre tous les résidents sans distinction de confession ou de religion lors de ses visites, ce n’est pas le cas en ce qui concerne le champ religieux. </a:t>
            </a:r>
            <a:endParaRPr lang="fr-FR" dirty="0" smtClean="0"/>
          </a:p>
          <a:p>
            <a:pPr lvl="0" fontAlgn="base"/>
            <a:r>
              <a:rPr lang="fr-FR" dirty="0" smtClean="0"/>
              <a:t>Ici</a:t>
            </a:r>
            <a:r>
              <a:rPr lang="fr-FR" dirty="0"/>
              <a:t>, il reste catholique ou réformé, et s’il y a une autre demande confessionnelle, comme un sacrement ou un rite, il doit faire appel à son homologue de l’autre confession ou d’une autre religion.</a:t>
            </a:r>
          </a:p>
          <a:p>
            <a:endParaRPr lang="fr-FR" dirty="0"/>
          </a:p>
        </p:txBody>
      </p:sp>
    </p:spTree>
    <p:extLst>
      <p:ext uri="{BB962C8B-B14F-4D97-AF65-F5344CB8AC3E}">
        <p14:creationId xmlns:p14="http://schemas.microsoft.com/office/powerpoint/2010/main" val="180533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Un concept d’aumônerie pour les </a:t>
            </a:r>
            <a:r>
              <a:rPr lang="fr-FR" b="1" dirty="0" smtClean="0"/>
              <a:t>EMS : trois axes principaux</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pPr marL="0" indent="0">
              <a:buNone/>
            </a:pPr>
            <a:r>
              <a:rPr lang="fr-FR" sz="4300" b="1" dirty="0" smtClean="0"/>
              <a:t>LA DIMENSION </a:t>
            </a:r>
            <a:r>
              <a:rPr lang="fr-FR" sz="4300" b="1" dirty="0"/>
              <a:t>ETHIQUE </a:t>
            </a:r>
            <a:endParaRPr lang="fr-FR" sz="4300" b="1" dirty="0" smtClean="0"/>
          </a:p>
          <a:p>
            <a:pPr marL="0" indent="0">
              <a:spcBef>
                <a:spcPts val="1530"/>
              </a:spcBef>
              <a:buNone/>
            </a:pPr>
            <a:r>
              <a:rPr lang="fr-FR" sz="3200" dirty="0" smtClean="0"/>
              <a:t>L’</a:t>
            </a:r>
            <a:r>
              <a:rPr lang="fr-FR" sz="3200" dirty="0" err="1" smtClean="0"/>
              <a:t>éthique</a:t>
            </a:r>
            <a:r>
              <a:rPr lang="fr-FR" sz="3200" dirty="0" smtClean="0"/>
              <a:t> </a:t>
            </a:r>
            <a:r>
              <a:rPr lang="fr-FR" sz="3200" dirty="0"/>
              <a:t>est la recherche de ce qui est bon pour </a:t>
            </a:r>
            <a:r>
              <a:rPr lang="fr-FR" sz="3200" dirty="0" smtClean="0"/>
              <a:t>l’être humain </a:t>
            </a:r>
            <a:r>
              <a:rPr lang="fr-FR" sz="3200" dirty="0"/>
              <a:t>et l’engagement contre tout ce qui porte atteinte à la </a:t>
            </a:r>
            <a:r>
              <a:rPr lang="fr-FR" sz="3200" dirty="0" err="1"/>
              <a:t>dignite</a:t>
            </a:r>
            <a:r>
              <a:rPr lang="fr-FR" sz="3200" dirty="0"/>
              <a:t>́ de la personne. </a:t>
            </a:r>
          </a:p>
          <a:p>
            <a:endParaRPr lang="fr-FR" dirty="0"/>
          </a:p>
        </p:txBody>
      </p:sp>
    </p:spTree>
    <p:extLst>
      <p:ext uri="{BB962C8B-B14F-4D97-AF65-F5344CB8AC3E}">
        <p14:creationId xmlns:p14="http://schemas.microsoft.com/office/powerpoint/2010/main" val="143191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Un concept d’aumônerie pour les </a:t>
            </a:r>
            <a:r>
              <a:rPr lang="fr-FR" b="1" dirty="0" smtClean="0"/>
              <a:t>EMS : trois axes principaux</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sz="4300" b="1" dirty="0" smtClean="0"/>
              <a:t>LA DIMENSION </a:t>
            </a:r>
            <a:r>
              <a:rPr lang="fr-FR" sz="4300" b="1" dirty="0"/>
              <a:t>ETHIQUE </a:t>
            </a:r>
          </a:p>
          <a:p>
            <a:pPr marL="0" indent="0">
              <a:buNone/>
            </a:pPr>
            <a:r>
              <a:rPr lang="fr-FR" sz="4800" b="1" dirty="0">
                <a:solidFill>
                  <a:srgbClr val="C00000"/>
                </a:solidFill>
              </a:rPr>
              <a:t>Prestations : </a:t>
            </a:r>
          </a:p>
          <a:p>
            <a:r>
              <a:rPr lang="fr-FR" sz="2400" dirty="0" smtClean="0"/>
              <a:t>L’</a:t>
            </a:r>
            <a:r>
              <a:rPr lang="fr-FR" sz="2400" dirty="0" err="1" smtClean="0"/>
              <a:t>aumo</a:t>
            </a:r>
            <a:r>
              <a:rPr lang="fr-FR" sz="2400" dirty="0" err="1"/>
              <a:t>̂nier</a:t>
            </a:r>
            <a:r>
              <a:rPr lang="fr-FR" sz="2400" dirty="0"/>
              <a:t> s’engage, selon ses </a:t>
            </a:r>
            <a:r>
              <a:rPr lang="fr-FR" sz="2400" dirty="0" err="1"/>
              <a:t>compétences</a:t>
            </a:r>
            <a:r>
              <a:rPr lang="fr-FR" sz="2400" dirty="0"/>
              <a:t>, à </a:t>
            </a:r>
            <a:r>
              <a:rPr lang="fr-FR" sz="2400" dirty="0" err="1"/>
              <a:t>être</a:t>
            </a:r>
            <a:r>
              <a:rPr lang="fr-FR" sz="2400" dirty="0"/>
              <a:t> partenaire, interlocuteur et/ou soutien dans les </a:t>
            </a:r>
            <a:r>
              <a:rPr lang="fr-FR" sz="2400" dirty="0" err="1"/>
              <a:t>réflexions</a:t>
            </a:r>
            <a:r>
              <a:rPr lang="fr-FR" sz="2400" dirty="0"/>
              <a:t> des directions d’EMS et des </a:t>
            </a:r>
            <a:r>
              <a:rPr lang="fr-FR" sz="2400" dirty="0" err="1"/>
              <a:t>équipes</a:t>
            </a:r>
            <a:r>
              <a:rPr lang="fr-FR" sz="2400" dirty="0"/>
              <a:t> lors de situations complexes. </a:t>
            </a:r>
          </a:p>
          <a:p>
            <a:r>
              <a:rPr lang="fr-FR" sz="2400" dirty="0" smtClean="0"/>
              <a:t>Il </a:t>
            </a:r>
            <a:r>
              <a:rPr lang="fr-FR" sz="2400" dirty="0"/>
              <a:t>accueille et accompagne le </a:t>
            </a:r>
            <a:r>
              <a:rPr lang="fr-FR" sz="2400" dirty="0" err="1"/>
              <a:t>résident</a:t>
            </a:r>
            <a:r>
              <a:rPr lang="fr-FR" sz="2400" dirty="0"/>
              <a:t> et ses proches dans leurs interrogations concernant </a:t>
            </a:r>
            <a:r>
              <a:rPr lang="fr-FR" sz="2400" dirty="0" smtClean="0"/>
              <a:t>l’acharnement </a:t>
            </a:r>
            <a:r>
              <a:rPr lang="fr-FR" sz="2400" dirty="0" err="1"/>
              <a:t>thérapeutique</a:t>
            </a:r>
            <a:r>
              <a:rPr lang="fr-FR" sz="2400" dirty="0"/>
              <a:t>, la fin de vie, la mort, etc. </a:t>
            </a:r>
          </a:p>
          <a:p>
            <a:endParaRPr lang="fr-FR" dirty="0"/>
          </a:p>
        </p:txBody>
      </p:sp>
    </p:spTree>
    <p:extLst>
      <p:ext uri="{BB962C8B-B14F-4D97-AF65-F5344CB8AC3E}">
        <p14:creationId xmlns:p14="http://schemas.microsoft.com/office/powerpoint/2010/main" val="201521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682" y="568345"/>
            <a:ext cx="10861589" cy="1560716"/>
          </a:xfrm>
        </p:spPr>
        <p:txBody>
          <a:bodyPr>
            <a:normAutofit/>
          </a:bodyPr>
          <a:lstStyle/>
          <a:p>
            <a:r>
              <a:rPr lang="fr-FR" b="1" dirty="0" smtClean="0"/>
              <a:t>Le champ éthique </a:t>
            </a:r>
            <a:br>
              <a:rPr lang="fr-FR" b="1" dirty="0" smtClean="0"/>
            </a:br>
            <a:r>
              <a:rPr lang="fr-FR" b="1" dirty="0"/>
              <a:t> </a:t>
            </a:r>
            <a:r>
              <a:rPr lang="fr-FR" b="1" dirty="0" smtClean="0"/>
              <a:t>  la </a:t>
            </a:r>
            <a:r>
              <a:rPr lang="fr-FR" b="1" smtClean="0"/>
              <a:t>dimension interdisciplinaire</a:t>
            </a:r>
            <a:endParaRPr lang="fr-FR" dirty="0"/>
          </a:p>
        </p:txBody>
      </p:sp>
      <p:sp>
        <p:nvSpPr>
          <p:cNvPr id="3" name="Espace réservé du contenu 2"/>
          <p:cNvSpPr>
            <a:spLocks noGrp="1"/>
          </p:cNvSpPr>
          <p:nvPr>
            <p:ph idx="1"/>
          </p:nvPr>
        </p:nvSpPr>
        <p:spPr>
          <a:xfrm>
            <a:off x="2519082" y="2438399"/>
            <a:ext cx="9185189" cy="3926541"/>
          </a:xfrm>
        </p:spPr>
        <p:txBody>
          <a:bodyPr>
            <a:normAutofit fontScale="92500" lnSpcReduction="20000"/>
          </a:bodyPr>
          <a:lstStyle/>
          <a:p>
            <a:pPr lvl="0" fontAlgn="base"/>
            <a:r>
              <a:rPr lang="fr-FR" dirty="0" smtClean="0"/>
              <a:t>La dimension éthique</a:t>
            </a:r>
            <a:r>
              <a:rPr lang="fr-FR" dirty="0"/>
              <a:t>: Les questions éthiques préoccupent depuis longtemps les </a:t>
            </a:r>
            <a:r>
              <a:rPr lang="fr-FR" dirty="0" smtClean="0"/>
              <a:t>EMS qui </a:t>
            </a:r>
            <a:r>
              <a:rPr lang="fr-FR" dirty="0"/>
              <a:t>ont toutes des </a:t>
            </a:r>
            <a:r>
              <a:rPr lang="fr-FR" dirty="0" smtClean="0"/>
              <a:t>chartes. </a:t>
            </a:r>
          </a:p>
          <a:p>
            <a:pPr lvl="0" fontAlgn="base"/>
            <a:r>
              <a:rPr lang="fr-FR" dirty="0"/>
              <a:t>L</a:t>
            </a:r>
            <a:r>
              <a:rPr lang="fr-FR" dirty="0" smtClean="0"/>
              <a:t>’aumônier de par sa formation théologique peut apporter un éclairage particulier sur bon nombre de question éthique. Et même s’il n’est </a:t>
            </a:r>
            <a:r>
              <a:rPr lang="fr-FR" dirty="0"/>
              <a:t>pas </a:t>
            </a:r>
            <a:r>
              <a:rPr lang="fr-FR" dirty="0" smtClean="0"/>
              <a:t>un </a:t>
            </a:r>
            <a:r>
              <a:rPr lang="fr-FR" dirty="0"/>
              <a:t>spécialiste </a:t>
            </a:r>
            <a:r>
              <a:rPr lang="fr-FR" dirty="0" smtClean="0"/>
              <a:t>de l’éthique,     son </a:t>
            </a:r>
            <a:r>
              <a:rPr lang="fr-FR" dirty="0"/>
              <a:t>regard, </a:t>
            </a:r>
            <a:r>
              <a:rPr lang="fr-FR" dirty="0" smtClean="0"/>
              <a:t>son expérience, son </a:t>
            </a:r>
            <a:r>
              <a:rPr lang="fr-FR" dirty="0"/>
              <a:t>travail sur le terrain font que ces questions sont 	</a:t>
            </a:r>
            <a:r>
              <a:rPr lang="fr-FR" dirty="0" smtClean="0"/>
              <a:t>au </a:t>
            </a:r>
            <a:r>
              <a:rPr lang="fr-FR" dirty="0"/>
              <a:t>cœur de sa mission. </a:t>
            </a:r>
            <a:endParaRPr lang="fr-FR" dirty="0" smtClean="0"/>
          </a:p>
          <a:p>
            <a:pPr lvl="0" fontAlgn="base"/>
            <a:r>
              <a:rPr lang="fr-FR" dirty="0" smtClean="0"/>
              <a:t>Elles </a:t>
            </a:r>
            <a:r>
              <a:rPr lang="fr-FR" dirty="0"/>
              <a:t>sont liées au besoin de notre société de maitriser la mort, comme par exemple  </a:t>
            </a:r>
            <a:r>
              <a:rPr lang="fr-FR" dirty="0" smtClean="0"/>
              <a:t>   les </a:t>
            </a:r>
            <a:r>
              <a:rPr lang="fr-FR" dirty="0"/>
              <a:t>directives anticipées, les problèmes posés par la fin de vie, les soins palliatifs et l’assistance au suicide, et interrogent sans cesse la pratique de l’aumônier. </a:t>
            </a:r>
            <a:endParaRPr lang="fr-FR" dirty="0" smtClean="0"/>
          </a:p>
          <a:p>
            <a:pPr lvl="0" fontAlgn="base"/>
            <a:r>
              <a:rPr lang="fr-FR" dirty="0" smtClean="0"/>
              <a:t>Son </a:t>
            </a:r>
            <a:r>
              <a:rPr lang="fr-FR" dirty="0"/>
              <a:t>rôle ne s’apparente ni à celui d’un guide ni à celui d’un contrôleur, mais à celui d’un partenaire dans le cadre d’une réflexion interdisciplinaire au sein des EMS comme sur la place publique.</a:t>
            </a:r>
          </a:p>
          <a:p>
            <a:endParaRPr lang="fr-FR" dirty="0"/>
          </a:p>
        </p:txBody>
      </p:sp>
    </p:spTree>
    <p:extLst>
      <p:ext uri="{BB962C8B-B14F-4D97-AF65-F5344CB8AC3E}">
        <p14:creationId xmlns:p14="http://schemas.microsoft.com/office/powerpoint/2010/main" val="1393601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2000" dirty="0" smtClean="0"/>
              <a:t>2</a:t>
            </a:r>
            <a:r>
              <a:rPr lang="fr-FR" sz="2000" baseline="30000" dirty="0" smtClean="0"/>
              <a:t>e</a:t>
            </a:r>
            <a:r>
              <a:rPr lang="fr-FR" sz="2000" dirty="0" smtClean="0"/>
              <a:t> </a:t>
            </a:r>
            <a:r>
              <a:rPr lang="fr-FR" sz="2000" dirty="0"/>
              <a:t>partie </a:t>
            </a:r>
            <a:r>
              <a:rPr lang="fr-FR" sz="2000" dirty="0" smtClean="0"/>
              <a:t/>
            </a:r>
            <a:br>
              <a:rPr lang="fr-FR" sz="2000" dirty="0" smtClean="0"/>
            </a:br>
            <a:r>
              <a:rPr lang="fr-FR" sz="2000" dirty="0"/>
              <a:t/>
            </a:r>
            <a:br>
              <a:rPr lang="fr-FR" sz="2000" dirty="0"/>
            </a:br>
            <a:r>
              <a:rPr lang="fr-FR" sz="2800" dirty="0" smtClean="0"/>
              <a:t>L’aumônerie en EMS dans le canton de VAUD </a:t>
            </a:r>
            <a:br>
              <a:rPr lang="fr-FR" sz="2800" dirty="0" smtClean="0"/>
            </a:br>
            <a:r>
              <a:rPr lang="fr-FR" sz="2800" dirty="0"/>
              <a:t/>
            </a:r>
            <a:br>
              <a:rPr lang="fr-FR" sz="2800" dirty="0"/>
            </a:br>
            <a:r>
              <a:rPr lang="fr-FR" sz="2800" dirty="0" smtClean="0"/>
              <a:t>Le concept d’aumônerie du CADEMS</a:t>
            </a:r>
            <a:r>
              <a:rPr lang="fr-FR" sz="2000" dirty="0" smtClean="0"/>
              <a:t/>
            </a:r>
            <a:br>
              <a:rPr lang="fr-FR" sz="2000" dirty="0" smtClean="0"/>
            </a:br>
            <a:endParaRPr lang="fr-FR" sz="2000" dirty="0"/>
          </a:p>
        </p:txBody>
      </p:sp>
      <p:sp>
        <p:nvSpPr>
          <p:cNvPr id="3" name="Sous-titre 2"/>
          <p:cNvSpPr>
            <a:spLocks noGrp="1"/>
          </p:cNvSpPr>
          <p:nvPr>
            <p:ph type="subTitle" idx="1"/>
          </p:nvPr>
        </p:nvSpPr>
        <p:spPr>
          <a:xfrm>
            <a:off x="8037292" y="4670612"/>
            <a:ext cx="3598896" cy="1353670"/>
          </a:xfrm>
        </p:spPr>
        <p:txBody>
          <a:bodyPr>
            <a:normAutofit fontScale="92500" lnSpcReduction="20000"/>
          </a:bodyPr>
          <a:lstStyle/>
          <a:p>
            <a:r>
              <a:rPr lang="fr-FR"/>
              <a:t>La place de la </a:t>
            </a:r>
            <a:endParaRPr lang="fr-FR" smtClean="0"/>
          </a:p>
          <a:p>
            <a:r>
              <a:rPr lang="fr-FR" sz="2800" b="1" dirty="0" smtClean="0">
                <a:ln w="22225">
                  <a:solidFill>
                    <a:schemeClr val="accent2"/>
                  </a:solidFill>
                  <a:prstDash val="solid"/>
                </a:ln>
                <a:solidFill>
                  <a:schemeClr val="accent2">
                    <a:lumMod val="40000"/>
                    <a:lumOff val="60000"/>
                  </a:schemeClr>
                </a:solidFill>
              </a:rPr>
              <a:t>spiritualité</a:t>
            </a:r>
            <a:r>
              <a:rPr lang="fr-FR" dirty="0" smtClean="0"/>
              <a:t> </a:t>
            </a:r>
            <a:r>
              <a:rPr lang="fr-FR" dirty="0"/>
              <a:t/>
            </a:r>
            <a:br>
              <a:rPr lang="fr-FR" dirty="0"/>
            </a:br>
            <a:r>
              <a:rPr lang="fr-FR" dirty="0"/>
              <a:t>en EMS</a:t>
            </a: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69595">
            <a:off x="1242892" y="398224"/>
            <a:ext cx="4183910" cy="5920760"/>
          </a:xfrm>
          <a:prstGeom prst="rect">
            <a:avLst/>
          </a:prstGeom>
        </p:spPr>
      </p:pic>
    </p:spTree>
    <p:extLst>
      <p:ext uri="{BB962C8B-B14F-4D97-AF65-F5344CB8AC3E}">
        <p14:creationId xmlns:p14="http://schemas.microsoft.com/office/powerpoint/2010/main" val="121841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a:t>En 1536, l’armée bernoise conquiert le Pays de Vaud dans sa marche pour porter secours à Genève</a:t>
            </a:r>
            <a:r>
              <a:rPr lang="fr-FR" dirty="0" smtClean="0"/>
              <a:t>. </a:t>
            </a:r>
            <a:r>
              <a:rPr lang="fr-FR" sz="3600" b="1" dirty="0">
                <a:solidFill>
                  <a:srgbClr val="00B050"/>
                </a:solidFill>
              </a:rPr>
              <a:t>Naissance de </a:t>
            </a:r>
            <a:r>
              <a:rPr lang="fr-FR" sz="3600" b="1" dirty="0">
                <a:solidFill>
                  <a:srgbClr val="0070C0"/>
                </a:solidFill>
              </a:rPr>
              <a:t>l’Eglise réformée </a:t>
            </a:r>
            <a:r>
              <a:rPr lang="fr-FR" dirty="0"/>
              <a:t/>
            </a:r>
            <a:br>
              <a:rPr lang="fr-FR" dirty="0"/>
            </a:br>
            <a:endParaRPr lang="fr-FR" dirty="0"/>
          </a:p>
        </p:txBody>
      </p:sp>
      <p:sp>
        <p:nvSpPr>
          <p:cNvPr id="3" name="Espace réservé du contenu 2"/>
          <p:cNvSpPr>
            <a:spLocks noGrp="1"/>
          </p:cNvSpPr>
          <p:nvPr>
            <p:ph idx="1"/>
          </p:nvPr>
        </p:nvSpPr>
        <p:spPr/>
        <p:txBody>
          <a:bodyPr/>
          <a:lstStyle/>
          <a:p>
            <a:r>
              <a:rPr lang="fr-FR" dirty="0"/>
              <a:t>Sans tarder, leurs Excellences de Berne invitent protestants et catholiques à mesurer les arguments de leur foi à la Cathédrale. C’est la Dispute de Lausanne à laquelle participent Guillaume Farel, Pierre Viret, Jean Calvin. </a:t>
            </a:r>
            <a:endParaRPr lang="fr-FR" dirty="0" smtClean="0"/>
          </a:p>
          <a:p>
            <a:r>
              <a:rPr lang="fr-FR" dirty="0" smtClean="0"/>
              <a:t>Suite </a:t>
            </a:r>
            <a:r>
              <a:rPr lang="fr-FR" dirty="0"/>
              <a:t>à ces débats, MM. de Berne proclament les Edits qui </a:t>
            </a:r>
            <a:r>
              <a:rPr lang="fr-FR" b="1" dirty="0"/>
              <a:t>imposent la Réformation dans le Pays de Vaud. </a:t>
            </a:r>
            <a:r>
              <a:rPr lang="fr-FR" dirty="0"/>
              <a:t>Ils s’arrogent les biens de l’Eglise, s’engagent en contrepartie à payer les pasteurs et à les former</a:t>
            </a:r>
            <a:r>
              <a:rPr lang="fr-FR" dirty="0" smtClean="0"/>
              <a:t>.</a:t>
            </a:r>
          </a:p>
          <a:p>
            <a:r>
              <a:rPr lang="fr-FR" dirty="0"/>
              <a:t>S’ensuit une longue histoire de </a:t>
            </a:r>
            <a:r>
              <a:rPr lang="fr-FR" b="1" dirty="0"/>
              <a:t>proximité entre l’Etat et l’Eglise réformée</a:t>
            </a:r>
            <a:r>
              <a:rPr lang="fr-FR" dirty="0"/>
              <a:t>. </a:t>
            </a:r>
            <a:endParaRPr lang="fr-FR" dirty="0" smtClean="0"/>
          </a:p>
          <a:p>
            <a:r>
              <a:rPr lang="fr-FR" dirty="0" smtClean="0"/>
              <a:t>Le </a:t>
            </a:r>
            <a:r>
              <a:rPr lang="fr-FR" dirty="0"/>
              <a:t>visage de l’Eglise réformée actuelle s’est dessiné, dans ses caractéristiques fondamentales, au 19ème siècle.</a:t>
            </a:r>
          </a:p>
        </p:txBody>
      </p:sp>
      <p:pic>
        <p:nvPicPr>
          <p:cNvPr id="4" name="Image 3"/>
          <p:cNvPicPr>
            <a:picLocks noChangeAspect="1"/>
          </p:cNvPicPr>
          <p:nvPr/>
        </p:nvPicPr>
        <p:blipFill>
          <a:blip r:embed="rId2"/>
          <a:stretch>
            <a:fillRect/>
          </a:stretch>
        </p:blipFill>
        <p:spPr>
          <a:xfrm>
            <a:off x="286123" y="673100"/>
            <a:ext cx="2540000" cy="3530600"/>
          </a:xfrm>
          <a:prstGeom prst="rect">
            <a:avLst/>
          </a:prstGeom>
        </p:spPr>
      </p:pic>
    </p:spTree>
    <p:extLst>
      <p:ext uri="{BB962C8B-B14F-4D97-AF65-F5344CB8AC3E}">
        <p14:creationId xmlns:p14="http://schemas.microsoft.com/office/powerpoint/2010/main" val="1764602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a:t>
            </a:r>
            <a:r>
              <a:rPr lang="fr-FR" dirty="0" err="1"/>
              <a:t>aumônerie</a:t>
            </a:r>
            <a:r>
              <a:rPr lang="fr-FR" dirty="0"/>
              <a:t> par </a:t>
            </a:r>
            <a:r>
              <a:rPr lang="fr-FR" dirty="0" err="1"/>
              <a:t>subsidiarite</a:t>
            </a:r>
            <a:r>
              <a:rPr lang="fr-FR" dirty="0"/>
              <a:t>́ </a:t>
            </a:r>
            <a:r>
              <a:rPr lang="fr-FR" dirty="0" smtClean="0"/>
              <a:t/>
            </a:r>
            <a:br>
              <a:rPr lang="fr-FR" dirty="0" smtClean="0"/>
            </a:br>
            <a:r>
              <a:rPr lang="fr-FR" dirty="0"/>
              <a:t> </a:t>
            </a:r>
            <a:r>
              <a:rPr lang="fr-FR" dirty="0" smtClean="0"/>
              <a:t>    ... Dans un proche avenir? </a:t>
            </a:r>
            <a:endParaRPr lang="fr-FR" dirty="0"/>
          </a:p>
        </p:txBody>
      </p:sp>
      <p:sp>
        <p:nvSpPr>
          <p:cNvPr id="3" name="Espace réservé du contenu 2"/>
          <p:cNvSpPr>
            <a:spLocks noGrp="1"/>
          </p:cNvSpPr>
          <p:nvPr>
            <p:ph idx="1"/>
          </p:nvPr>
        </p:nvSpPr>
        <p:spPr>
          <a:xfrm>
            <a:off x="2590800" y="2438400"/>
            <a:ext cx="9113471" cy="3989294"/>
          </a:xfrm>
        </p:spPr>
        <p:txBody>
          <a:bodyPr>
            <a:normAutofit fontScale="70000" lnSpcReduction="20000"/>
          </a:bodyPr>
          <a:lstStyle/>
          <a:p>
            <a:r>
              <a:rPr lang="fr-FR" dirty="0" smtClean="0"/>
              <a:t>On </a:t>
            </a:r>
            <a:r>
              <a:rPr lang="fr-FR" dirty="0"/>
              <a:t>entend par </a:t>
            </a:r>
            <a:r>
              <a:rPr lang="fr-FR" dirty="0" err="1"/>
              <a:t>subsidiarite</a:t>
            </a:r>
            <a:r>
              <a:rPr lang="fr-FR" dirty="0"/>
              <a:t>́ le fait qu’un </a:t>
            </a:r>
            <a:r>
              <a:rPr lang="fr-FR" dirty="0" err="1"/>
              <a:t>aumônier</a:t>
            </a:r>
            <a:r>
              <a:rPr lang="fr-FR" dirty="0"/>
              <a:t> catholique ou </a:t>
            </a:r>
            <a:r>
              <a:rPr lang="fr-FR" dirty="0" err="1"/>
              <a:t>réforme</a:t>
            </a:r>
            <a:r>
              <a:rPr lang="fr-FR" dirty="0"/>
              <a:t>́ puisse </a:t>
            </a:r>
            <a:r>
              <a:rPr lang="fr-FR" dirty="0" err="1"/>
              <a:t>représenter</a:t>
            </a:r>
            <a:r>
              <a:rPr lang="fr-FR" dirty="0"/>
              <a:t> l’autre Eglise tout en gardant son </a:t>
            </a:r>
            <a:r>
              <a:rPr lang="fr-FR" dirty="0" err="1"/>
              <a:t>identite</a:t>
            </a:r>
            <a:r>
              <a:rPr lang="fr-FR" dirty="0"/>
              <a:t>́ propre. </a:t>
            </a:r>
          </a:p>
          <a:p>
            <a:r>
              <a:rPr lang="fr-FR" dirty="0"/>
              <a:t>Ainsi, un </a:t>
            </a:r>
            <a:r>
              <a:rPr lang="fr-FR" dirty="0" err="1"/>
              <a:t>aumônier</a:t>
            </a:r>
            <a:r>
              <a:rPr lang="fr-FR" dirty="0"/>
              <a:t> </a:t>
            </a:r>
            <a:r>
              <a:rPr lang="fr-FR" dirty="0" err="1"/>
              <a:t>répondant</a:t>
            </a:r>
            <a:r>
              <a:rPr lang="fr-FR" dirty="0"/>
              <a:t> catholique ou protestant est </a:t>
            </a:r>
            <a:r>
              <a:rPr lang="fr-FR" dirty="0" err="1"/>
              <a:t>désigne</a:t>
            </a:r>
            <a:r>
              <a:rPr lang="fr-FR" dirty="0"/>
              <a:t>́ pour chaque EMS du canton. Cet </a:t>
            </a:r>
            <a:r>
              <a:rPr lang="fr-FR" dirty="0" err="1"/>
              <a:t>aumônier</a:t>
            </a:r>
            <a:r>
              <a:rPr lang="fr-FR" dirty="0"/>
              <a:t> (catholique ou </a:t>
            </a:r>
            <a:r>
              <a:rPr lang="fr-FR" dirty="0" err="1"/>
              <a:t>réforme</a:t>
            </a:r>
            <a:r>
              <a:rPr lang="fr-FR" dirty="0"/>
              <a:t>́) remplit la mission commune aux deux Eglises. Il assure le suivi des </a:t>
            </a:r>
            <a:r>
              <a:rPr lang="fr-FR" dirty="0" err="1" smtClean="0"/>
              <a:t>résidents</a:t>
            </a:r>
            <a:r>
              <a:rPr lang="fr-FR" dirty="0"/>
              <a:t>, s’occupe de l’organisation </a:t>
            </a:r>
            <a:r>
              <a:rPr lang="fr-FR" dirty="0" err="1"/>
              <a:t>générale</a:t>
            </a:r>
            <a:r>
              <a:rPr lang="fr-FR" dirty="0"/>
              <a:t> de l’</a:t>
            </a:r>
            <a:r>
              <a:rPr lang="fr-FR" dirty="0" err="1"/>
              <a:t>aumônerie</a:t>
            </a:r>
            <a:r>
              <a:rPr lang="fr-FR" dirty="0"/>
              <a:t> de l’</a:t>
            </a:r>
            <a:r>
              <a:rPr lang="fr-FR" dirty="0" err="1"/>
              <a:t>établissement</a:t>
            </a:r>
            <a:r>
              <a:rPr lang="fr-FR" dirty="0"/>
              <a:t>, organise les </a:t>
            </a:r>
            <a:r>
              <a:rPr lang="fr-FR" dirty="0" err="1"/>
              <a:t>célébrations</a:t>
            </a:r>
            <a:r>
              <a:rPr lang="fr-FR" dirty="0"/>
              <a:t> et maintient un contact </a:t>
            </a:r>
            <a:r>
              <a:rPr lang="fr-FR" dirty="0" err="1"/>
              <a:t>privilégie</a:t>
            </a:r>
            <a:r>
              <a:rPr lang="fr-FR" dirty="0"/>
              <a:t>́ avec la direction et le personnel. </a:t>
            </a:r>
          </a:p>
          <a:p>
            <a:r>
              <a:rPr lang="fr-FR" dirty="0"/>
              <a:t>Un </a:t>
            </a:r>
            <a:r>
              <a:rPr lang="fr-FR" dirty="0" err="1"/>
              <a:t>aumônier</a:t>
            </a:r>
            <a:r>
              <a:rPr lang="fr-FR" dirty="0"/>
              <a:t> d’appui de l’autre confession est </a:t>
            </a:r>
            <a:r>
              <a:rPr lang="fr-FR" dirty="0" err="1"/>
              <a:t>désigne</a:t>
            </a:r>
            <a:r>
              <a:rPr lang="fr-FR" dirty="0"/>
              <a:t>́. Il </a:t>
            </a:r>
            <a:r>
              <a:rPr lang="fr-FR" dirty="0" err="1"/>
              <a:t>répond</a:t>
            </a:r>
            <a:r>
              <a:rPr lang="fr-FR" dirty="0"/>
              <a:t> aux demandes confessionnelles, assure les remplacements et le cas </a:t>
            </a:r>
            <a:r>
              <a:rPr lang="fr-FR" dirty="0" err="1"/>
              <a:t>échéant</a:t>
            </a:r>
            <a:r>
              <a:rPr lang="fr-FR" dirty="0"/>
              <a:t>, participe au tournus des </a:t>
            </a:r>
            <a:r>
              <a:rPr lang="fr-FR" dirty="0" err="1"/>
              <a:t>célébrations</a:t>
            </a:r>
            <a:r>
              <a:rPr lang="fr-FR" dirty="0"/>
              <a:t>. </a:t>
            </a:r>
          </a:p>
          <a:p>
            <a:r>
              <a:rPr lang="fr-FR" dirty="0"/>
              <a:t>Un </a:t>
            </a:r>
            <a:r>
              <a:rPr lang="fr-FR" dirty="0" err="1"/>
              <a:t>prêtre</a:t>
            </a:r>
            <a:r>
              <a:rPr lang="fr-FR" dirty="0"/>
              <a:t> </a:t>
            </a:r>
            <a:r>
              <a:rPr lang="fr-FR" dirty="0" err="1"/>
              <a:t>répondant</a:t>
            </a:r>
            <a:r>
              <a:rPr lang="fr-FR" dirty="0"/>
              <a:t> pour toute demande sacramentelle est aussi </a:t>
            </a:r>
            <a:r>
              <a:rPr lang="fr-FR" dirty="0" err="1"/>
              <a:t>désigne</a:t>
            </a:r>
            <a:r>
              <a:rPr lang="fr-FR" dirty="0"/>
              <a:t>́, lorsque </a:t>
            </a:r>
            <a:r>
              <a:rPr lang="fr-FR" dirty="0" err="1"/>
              <a:t>lui-même</a:t>
            </a:r>
            <a:r>
              <a:rPr lang="fr-FR" dirty="0"/>
              <a:t> n’est pas l’</a:t>
            </a:r>
            <a:r>
              <a:rPr lang="fr-FR" dirty="0" err="1"/>
              <a:t>aumônier</a:t>
            </a:r>
            <a:r>
              <a:rPr lang="fr-FR" dirty="0"/>
              <a:t> attitré. </a:t>
            </a:r>
          </a:p>
          <a:p>
            <a:r>
              <a:rPr lang="fr-FR" dirty="0"/>
              <a:t>Dans les </a:t>
            </a:r>
            <a:r>
              <a:rPr lang="fr-FR" dirty="0" err="1"/>
              <a:t>établissements</a:t>
            </a:r>
            <a:r>
              <a:rPr lang="fr-FR" dirty="0"/>
              <a:t> de plus de 80 lits, il y a un </a:t>
            </a:r>
            <a:r>
              <a:rPr lang="fr-FR" dirty="0" err="1"/>
              <a:t>aumônier</a:t>
            </a:r>
            <a:r>
              <a:rPr lang="fr-FR" dirty="0"/>
              <a:t> de chaque confession, formant une </a:t>
            </a:r>
            <a:r>
              <a:rPr lang="fr-FR" dirty="0" err="1"/>
              <a:t>équipe</a:t>
            </a:r>
            <a:r>
              <a:rPr lang="fr-FR" dirty="0"/>
              <a:t> d’</a:t>
            </a:r>
            <a:r>
              <a:rPr lang="fr-FR" dirty="0" err="1"/>
              <a:t>aumônerie</a:t>
            </a:r>
            <a:r>
              <a:rPr lang="fr-FR" dirty="0"/>
              <a:t>. Ils remplissent leur mission ensemble en tenant compte des besoins de l’</a:t>
            </a:r>
            <a:r>
              <a:rPr lang="fr-FR" dirty="0" err="1"/>
              <a:t>établissement</a:t>
            </a:r>
            <a:r>
              <a:rPr lang="fr-FR" dirty="0"/>
              <a:t>. </a:t>
            </a:r>
            <a:r>
              <a:rPr lang="fr-FR" dirty="0" err="1"/>
              <a:t>Même</a:t>
            </a:r>
            <a:r>
              <a:rPr lang="fr-FR" dirty="0"/>
              <a:t> dans ce cas, les </a:t>
            </a:r>
            <a:r>
              <a:rPr lang="fr-FR" dirty="0" err="1"/>
              <a:t>aumôniers</a:t>
            </a:r>
            <a:r>
              <a:rPr lang="fr-FR" dirty="0"/>
              <a:t> s’adressent à tous sans distinction de confession, tout en </a:t>
            </a:r>
            <a:r>
              <a:rPr lang="fr-FR" dirty="0" err="1"/>
              <a:t>répondant</a:t>
            </a:r>
            <a:r>
              <a:rPr lang="fr-FR" dirty="0"/>
              <a:t> aux demandes confessionnelles. </a:t>
            </a:r>
          </a:p>
          <a:p>
            <a:r>
              <a:rPr lang="fr-FR" dirty="0"/>
              <a:t>Les forces mises à dispositions par les Eglises peuvent </a:t>
            </a:r>
            <a:r>
              <a:rPr lang="fr-FR" dirty="0" err="1"/>
              <a:t>émaner</a:t>
            </a:r>
            <a:r>
              <a:rPr lang="fr-FR" dirty="0"/>
              <a:t> des paroisses, des </a:t>
            </a:r>
            <a:r>
              <a:rPr lang="fr-FR" dirty="0" err="1"/>
              <a:t>Régions</a:t>
            </a:r>
            <a:r>
              <a:rPr lang="fr-FR" dirty="0"/>
              <a:t>, des </a:t>
            </a:r>
            <a:r>
              <a:rPr lang="fr-FR" dirty="0" err="1"/>
              <a:t>unités</a:t>
            </a:r>
            <a:r>
              <a:rPr lang="fr-FR" dirty="0"/>
              <a:t> pastorales ou du canton, selon les </a:t>
            </a:r>
            <a:r>
              <a:rPr lang="fr-FR" dirty="0" err="1"/>
              <a:t>possibilités</a:t>
            </a:r>
            <a:r>
              <a:rPr lang="fr-FR" dirty="0"/>
              <a:t> du terrain. </a:t>
            </a:r>
          </a:p>
        </p:txBody>
      </p:sp>
    </p:spTree>
    <p:extLst>
      <p:ext uri="{BB962C8B-B14F-4D97-AF65-F5344CB8AC3E}">
        <p14:creationId xmlns:p14="http://schemas.microsoft.com/office/powerpoint/2010/main" val="1372085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Présence</a:t>
            </a:r>
            <a:r>
              <a:rPr lang="fr-FR" dirty="0"/>
              <a:t> dans les EMS </a:t>
            </a:r>
            <a:br>
              <a:rPr lang="fr-FR" dirty="0"/>
            </a:br>
            <a:r>
              <a:rPr lang="fr-FR" dirty="0" smtClean="0"/>
              <a:t>   ou la question de la dotation</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La </a:t>
            </a:r>
            <a:r>
              <a:rPr lang="fr-FR" dirty="0"/>
              <a:t>dotation </a:t>
            </a:r>
            <a:r>
              <a:rPr lang="fr-FR" dirty="0" err="1"/>
              <a:t>attribuée</a:t>
            </a:r>
            <a:r>
              <a:rPr lang="fr-FR" dirty="0"/>
              <a:t> à chaque </a:t>
            </a:r>
            <a:r>
              <a:rPr lang="fr-FR" dirty="0" err="1"/>
              <a:t>établissement</a:t>
            </a:r>
            <a:r>
              <a:rPr lang="fr-FR" dirty="0"/>
              <a:t> est </a:t>
            </a:r>
            <a:r>
              <a:rPr lang="fr-FR" dirty="0" err="1"/>
              <a:t>déterminée</a:t>
            </a:r>
            <a:r>
              <a:rPr lang="fr-FR" dirty="0"/>
              <a:t> par une clef de </a:t>
            </a:r>
            <a:r>
              <a:rPr lang="fr-FR" dirty="0" smtClean="0"/>
              <a:t>répartition </a:t>
            </a:r>
            <a:r>
              <a:rPr lang="fr-FR" dirty="0"/>
              <a:t>interne, </a:t>
            </a:r>
            <a:r>
              <a:rPr lang="fr-FR" dirty="0" err="1"/>
              <a:t>adoptée</a:t>
            </a:r>
            <a:r>
              <a:rPr lang="fr-FR" dirty="0"/>
              <a:t> par le CADEMS. Elle est </a:t>
            </a:r>
            <a:r>
              <a:rPr lang="fr-FR" dirty="0" err="1"/>
              <a:t>établie</a:t>
            </a:r>
            <a:r>
              <a:rPr lang="fr-FR" dirty="0"/>
              <a:t> en fonction de la dotation globale </a:t>
            </a:r>
            <a:r>
              <a:rPr lang="fr-FR" dirty="0" err="1"/>
              <a:t>attribuée</a:t>
            </a:r>
            <a:r>
              <a:rPr lang="fr-FR" dirty="0"/>
              <a:t> par les Eglises et des projets </a:t>
            </a:r>
            <a:r>
              <a:rPr lang="fr-FR" dirty="0" err="1"/>
              <a:t>spécifiques</a:t>
            </a:r>
            <a:r>
              <a:rPr lang="fr-FR" dirty="0"/>
              <a:t> </a:t>
            </a:r>
            <a:r>
              <a:rPr lang="fr-FR" dirty="0" err="1"/>
              <a:t>liés</a:t>
            </a:r>
            <a:r>
              <a:rPr lang="fr-FR" dirty="0"/>
              <a:t> aux </a:t>
            </a:r>
            <a:r>
              <a:rPr lang="fr-FR" dirty="0" smtClean="0"/>
              <a:t>               </a:t>
            </a:r>
            <a:r>
              <a:rPr lang="fr-FR" dirty="0" err="1" smtClean="0"/>
              <a:t>établissements</a:t>
            </a:r>
            <a:r>
              <a:rPr lang="fr-FR" dirty="0"/>
              <a:t>. </a:t>
            </a:r>
          </a:p>
          <a:p>
            <a:r>
              <a:rPr lang="fr-FR" dirty="0"/>
              <a:t>L’</a:t>
            </a:r>
            <a:r>
              <a:rPr lang="fr-FR" dirty="0" err="1"/>
              <a:t>aumônier</a:t>
            </a:r>
            <a:r>
              <a:rPr lang="fr-FR" dirty="0"/>
              <a:t> visite </a:t>
            </a:r>
            <a:r>
              <a:rPr lang="fr-FR" dirty="0" err="1"/>
              <a:t>indifféremment</a:t>
            </a:r>
            <a:r>
              <a:rPr lang="fr-FR" dirty="0"/>
              <a:t> les </a:t>
            </a:r>
            <a:r>
              <a:rPr lang="fr-FR" dirty="0" err="1"/>
              <a:t>résidents</a:t>
            </a:r>
            <a:r>
              <a:rPr lang="fr-FR" dirty="0"/>
              <a:t> catholiques et protestants, ainsi que ceux d’autres </a:t>
            </a:r>
            <a:r>
              <a:rPr lang="fr-FR" dirty="0" smtClean="0"/>
              <a:t>confessions </a:t>
            </a:r>
            <a:r>
              <a:rPr lang="fr-FR" dirty="0"/>
              <a:t>ou religions, sans </a:t>
            </a:r>
            <a:r>
              <a:rPr lang="fr-FR" dirty="0" err="1"/>
              <a:t>prosélytisme</a:t>
            </a:r>
            <a:r>
              <a:rPr lang="fr-FR" dirty="0"/>
              <a:t>. A la demande du </a:t>
            </a:r>
            <a:r>
              <a:rPr lang="fr-FR" dirty="0" err="1"/>
              <a:t>résident</a:t>
            </a:r>
            <a:r>
              <a:rPr lang="fr-FR" dirty="0"/>
              <a:t>, il assure le relais avec les </a:t>
            </a:r>
            <a:r>
              <a:rPr lang="fr-FR" dirty="0" err="1"/>
              <a:t>différentes</a:t>
            </a:r>
            <a:r>
              <a:rPr lang="fr-FR" dirty="0"/>
              <a:t> instances religieuses </a:t>
            </a:r>
            <a:r>
              <a:rPr lang="fr-FR" dirty="0" err="1"/>
              <a:t>concernées</a:t>
            </a:r>
            <a:r>
              <a:rPr lang="fr-FR" dirty="0"/>
              <a:t>. </a:t>
            </a:r>
          </a:p>
          <a:p>
            <a:r>
              <a:rPr lang="fr-FR" dirty="0"/>
              <a:t>L’</a:t>
            </a:r>
            <a:r>
              <a:rPr lang="fr-FR" dirty="0" err="1"/>
              <a:t>aumônier</a:t>
            </a:r>
            <a:r>
              <a:rPr lang="fr-FR" dirty="0"/>
              <a:t> participe au </a:t>
            </a:r>
            <a:r>
              <a:rPr lang="fr-FR" dirty="0" err="1"/>
              <a:t>développement</a:t>
            </a:r>
            <a:r>
              <a:rPr lang="fr-FR" dirty="0"/>
              <a:t> du travail pluridisciplinaire (soignants, animateurs, </a:t>
            </a:r>
            <a:r>
              <a:rPr lang="fr-FR" dirty="0" err="1"/>
              <a:t>aumôniers</a:t>
            </a:r>
            <a:r>
              <a:rPr lang="fr-FR" dirty="0"/>
              <a:t>, </a:t>
            </a:r>
            <a:r>
              <a:rPr lang="fr-FR" dirty="0" err="1"/>
              <a:t>be</a:t>
            </a:r>
            <a:r>
              <a:rPr lang="fr-FR" dirty="0"/>
              <a:t>́- </a:t>
            </a:r>
            <a:r>
              <a:rPr lang="fr-FR" dirty="0" err="1"/>
              <a:t>névoles</a:t>
            </a:r>
            <a:r>
              <a:rPr lang="fr-FR" dirty="0"/>
              <a:t> d’</a:t>
            </a:r>
            <a:r>
              <a:rPr lang="fr-FR" dirty="0" err="1"/>
              <a:t>aumônerie</a:t>
            </a:r>
            <a:r>
              <a:rPr lang="fr-FR" dirty="0"/>
              <a:t>, etc.). </a:t>
            </a:r>
          </a:p>
          <a:p>
            <a:r>
              <a:rPr lang="fr-FR" dirty="0"/>
              <a:t>Il a des contacts </a:t>
            </a:r>
            <a:r>
              <a:rPr lang="fr-FR" dirty="0" err="1"/>
              <a:t>réguliers</a:t>
            </a:r>
            <a:r>
              <a:rPr lang="fr-FR" dirty="0"/>
              <a:t> avec la direction de l’EMS.</a:t>
            </a:r>
            <a:br>
              <a:rPr lang="fr-FR" dirty="0"/>
            </a:br>
            <a:r>
              <a:rPr lang="fr-FR" dirty="0"/>
              <a:t>Il </a:t>
            </a:r>
            <a:r>
              <a:rPr lang="fr-FR" dirty="0" err="1"/>
              <a:t>préside</a:t>
            </a:r>
            <a:r>
              <a:rPr lang="fr-FR" dirty="0"/>
              <a:t> des </a:t>
            </a:r>
            <a:r>
              <a:rPr lang="fr-FR" dirty="0" err="1"/>
              <a:t>célébrations</a:t>
            </a:r>
            <a:r>
              <a:rPr lang="fr-FR" dirty="0"/>
              <a:t> au sein des </a:t>
            </a:r>
            <a:r>
              <a:rPr lang="fr-FR" dirty="0" err="1"/>
              <a:t>établissements</a:t>
            </a:r>
            <a:r>
              <a:rPr lang="fr-FR" dirty="0"/>
              <a:t> dont il a la charge.</a:t>
            </a:r>
            <a:br>
              <a:rPr lang="fr-FR" dirty="0"/>
            </a:br>
            <a:r>
              <a:rPr lang="fr-FR" dirty="0"/>
              <a:t>En ce qui concerne les services </a:t>
            </a:r>
            <a:r>
              <a:rPr lang="fr-FR" dirty="0" err="1"/>
              <a:t>funèbres</a:t>
            </a:r>
            <a:r>
              <a:rPr lang="fr-FR" dirty="0"/>
              <a:t>, des directives sont </a:t>
            </a:r>
            <a:r>
              <a:rPr lang="fr-FR" dirty="0" err="1"/>
              <a:t>établies</a:t>
            </a:r>
            <a:r>
              <a:rPr lang="fr-FR" dirty="0"/>
              <a:t> par les Eglises. </a:t>
            </a:r>
          </a:p>
        </p:txBody>
      </p:sp>
    </p:spTree>
    <p:extLst>
      <p:ext uri="{BB962C8B-B14F-4D97-AF65-F5344CB8AC3E}">
        <p14:creationId xmlns:p14="http://schemas.microsoft.com/office/powerpoint/2010/main" val="961294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Formation des aumôniers</a:t>
            </a:r>
            <a:br>
              <a:rPr lang="fr-FR" dirty="0" smtClean="0"/>
            </a:br>
            <a:r>
              <a:rPr lang="fr-FR" dirty="0"/>
              <a:t> </a:t>
            </a:r>
            <a:r>
              <a:rPr lang="fr-FR" dirty="0" smtClean="0"/>
              <a:t>   vers plus de professionnalisme...</a:t>
            </a:r>
            <a:r>
              <a:rPr lang="fr-FR" dirty="0"/>
              <a:t/>
            </a:r>
            <a:br>
              <a:rPr lang="fr-FR" dirty="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Les </a:t>
            </a:r>
            <a:r>
              <a:rPr lang="fr-FR" dirty="0"/>
              <a:t>Eglises engagent des </a:t>
            </a:r>
            <a:r>
              <a:rPr lang="fr-FR" dirty="0" err="1"/>
              <a:t>aumôniers</a:t>
            </a:r>
            <a:r>
              <a:rPr lang="fr-FR" dirty="0"/>
              <a:t> ayant une formation reconnue pour ce </a:t>
            </a:r>
            <a:r>
              <a:rPr lang="fr-FR" dirty="0" err="1"/>
              <a:t>ministère</a:t>
            </a:r>
            <a:r>
              <a:rPr lang="fr-FR" dirty="0"/>
              <a:t>. Le CADEMS peut demander que le futur </a:t>
            </a:r>
            <a:r>
              <a:rPr lang="fr-FR" dirty="0" err="1"/>
              <a:t>aumônier</a:t>
            </a:r>
            <a:r>
              <a:rPr lang="fr-FR" dirty="0"/>
              <a:t> </a:t>
            </a:r>
            <a:r>
              <a:rPr lang="fr-FR" dirty="0" err="1"/>
              <a:t>complète</a:t>
            </a:r>
            <a:r>
              <a:rPr lang="fr-FR" dirty="0"/>
              <a:t> sa formation, par exemple au travers d’un CPT (</a:t>
            </a:r>
            <a:r>
              <a:rPr lang="fr-FR" dirty="0" err="1"/>
              <a:t>Clinical</a:t>
            </a:r>
            <a:r>
              <a:rPr lang="fr-FR" dirty="0"/>
              <a:t> Pastoral Training = Education pastorale clinique). </a:t>
            </a:r>
          </a:p>
          <a:p>
            <a:r>
              <a:rPr lang="fr-FR" dirty="0"/>
              <a:t>Le CADEMS met en place une formation </a:t>
            </a:r>
            <a:r>
              <a:rPr lang="fr-FR" dirty="0" err="1"/>
              <a:t>spécifique</a:t>
            </a:r>
            <a:r>
              <a:rPr lang="fr-FR" dirty="0"/>
              <a:t> aux </a:t>
            </a:r>
            <a:r>
              <a:rPr lang="fr-FR" dirty="0" err="1"/>
              <a:t>aumôneries</a:t>
            </a:r>
            <a:r>
              <a:rPr lang="fr-FR" dirty="0"/>
              <a:t> d’EMS. </a:t>
            </a:r>
            <a:r>
              <a:rPr lang="fr-FR" dirty="0" smtClean="0"/>
              <a:t>    Elle </a:t>
            </a:r>
            <a:r>
              <a:rPr lang="fr-FR" dirty="0"/>
              <a:t>se traduit par des modules de formation continue et par des </a:t>
            </a:r>
            <a:r>
              <a:rPr lang="fr-FR" dirty="0" err="1"/>
              <a:t>journées</a:t>
            </a:r>
            <a:r>
              <a:rPr lang="fr-FR" dirty="0"/>
              <a:t> cantonales auxquelles les </a:t>
            </a:r>
            <a:r>
              <a:rPr lang="fr-FR" dirty="0" err="1"/>
              <a:t>aumôniers</a:t>
            </a:r>
            <a:r>
              <a:rPr lang="fr-FR" dirty="0"/>
              <a:t> sont tenus de participer. </a:t>
            </a:r>
          </a:p>
          <a:p>
            <a:r>
              <a:rPr lang="fr-FR" dirty="0"/>
              <a:t>La formation est </a:t>
            </a:r>
            <a:r>
              <a:rPr lang="fr-FR" dirty="0" err="1"/>
              <a:t>assurée</a:t>
            </a:r>
            <a:r>
              <a:rPr lang="fr-FR" dirty="0"/>
              <a:t> </a:t>
            </a:r>
            <a:r>
              <a:rPr lang="fr-FR" dirty="0" err="1"/>
              <a:t>particulièrement</a:t>
            </a:r>
            <a:r>
              <a:rPr lang="fr-FR" dirty="0"/>
              <a:t> dans les domaines de l’accompagnement, des soins palliatifs, de la psychiatrie de l’</a:t>
            </a:r>
            <a:r>
              <a:rPr lang="fr-FR" dirty="0" err="1"/>
              <a:t>âge</a:t>
            </a:r>
            <a:r>
              <a:rPr lang="fr-FR" dirty="0"/>
              <a:t> avancé, de l’</a:t>
            </a:r>
            <a:r>
              <a:rPr lang="fr-FR" dirty="0" err="1"/>
              <a:t>œcuménisme</a:t>
            </a:r>
            <a:r>
              <a:rPr lang="fr-FR" dirty="0"/>
              <a:t> et des </a:t>
            </a:r>
            <a:r>
              <a:rPr lang="fr-FR" dirty="0" err="1"/>
              <a:t>différentes</a:t>
            </a:r>
            <a:r>
              <a:rPr lang="fr-FR" dirty="0"/>
              <a:t> formes de </a:t>
            </a:r>
            <a:r>
              <a:rPr lang="fr-FR" dirty="0" err="1"/>
              <a:t>célébrations</a:t>
            </a:r>
            <a:r>
              <a:rPr lang="fr-FR" dirty="0"/>
              <a:t>. </a:t>
            </a:r>
          </a:p>
          <a:p>
            <a:endParaRPr lang="fr-FR" dirty="0"/>
          </a:p>
        </p:txBody>
      </p:sp>
    </p:spTree>
    <p:extLst>
      <p:ext uri="{BB962C8B-B14F-4D97-AF65-F5344CB8AC3E}">
        <p14:creationId xmlns:p14="http://schemas.microsoft.com/office/powerpoint/2010/main" val="1360324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33700" y="568345"/>
            <a:ext cx="8770571" cy="982549"/>
          </a:xfrm>
        </p:spPr>
        <p:txBody>
          <a:bodyPr>
            <a:normAutofit fontScale="90000"/>
          </a:bodyPr>
          <a:lstStyle/>
          <a:p>
            <a:r>
              <a:rPr lang="fr-FR" dirty="0" smtClean="0">
                <a:latin typeface="+mn-lt"/>
              </a:rPr>
              <a:t>PÉRIMÈTRE </a:t>
            </a:r>
            <a:r>
              <a:rPr lang="fr-FR" dirty="0">
                <a:latin typeface="+mn-lt"/>
              </a:rPr>
              <a:t>DES </a:t>
            </a:r>
            <a:r>
              <a:rPr lang="fr-FR" dirty="0" smtClean="0">
                <a:latin typeface="+mn-lt"/>
              </a:rPr>
              <a:t>AUMÔ̂</a:t>
            </a:r>
            <a:r>
              <a:rPr lang="fr-FR" dirty="0">
                <a:latin typeface="+mn-lt"/>
              </a:rPr>
              <a:t>NERIES DES EMS </a:t>
            </a:r>
            <a:r>
              <a:rPr lang="fr-FR" dirty="0"/>
              <a:t/>
            </a:r>
            <a:br>
              <a:rPr lang="fr-FR" dirty="0"/>
            </a:br>
            <a:endParaRPr lang="fr-FR" dirty="0"/>
          </a:p>
        </p:txBody>
      </p:sp>
      <p:sp>
        <p:nvSpPr>
          <p:cNvPr id="3" name="Espace réservé du contenu 2"/>
          <p:cNvSpPr>
            <a:spLocks noGrp="1"/>
          </p:cNvSpPr>
          <p:nvPr>
            <p:ph idx="1"/>
          </p:nvPr>
        </p:nvSpPr>
        <p:spPr>
          <a:xfrm>
            <a:off x="3030071" y="2393576"/>
            <a:ext cx="8674200" cy="4007223"/>
          </a:xfrm>
        </p:spPr>
        <p:txBody>
          <a:bodyPr>
            <a:noAutofit/>
          </a:bodyPr>
          <a:lstStyle/>
          <a:p>
            <a:pPr marL="0" indent="0">
              <a:buNone/>
            </a:pPr>
            <a:r>
              <a:rPr lang="fr-FR" sz="1800" dirty="0" smtClean="0"/>
              <a:t>Les </a:t>
            </a:r>
            <a:r>
              <a:rPr lang="fr-FR" sz="1800" dirty="0" err="1"/>
              <a:t>établissements</a:t>
            </a:r>
            <a:r>
              <a:rPr lang="fr-FR" sz="1800" dirty="0"/>
              <a:t> </a:t>
            </a:r>
            <a:r>
              <a:rPr lang="fr-FR" sz="1800" dirty="0" err="1"/>
              <a:t>médicaux-sociaux</a:t>
            </a:r>
            <a:r>
              <a:rPr lang="fr-FR" sz="1800" dirty="0"/>
              <a:t> sont </a:t>
            </a:r>
            <a:r>
              <a:rPr lang="fr-FR" sz="1800" dirty="0" err="1"/>
              <a:t>répartis</a:t>
            </a:r>
            <a:r>
              <a:rPr lang="fr-FR" sz="1800" dirty="0"/>
              <a:t> en trois groupes : </a:t>
            </a:r>
          </a:p>
          <a:p>
            <a:pPr marL="0" indent="0">
              <a:buNone/>
            </a:pPr>
            <a:r>
              <a:rPr lang="fr-FR" sz="1800" dirty="0">
                <a:ln w="0"/>
                <a:solidFill>
                  <a:schemeClr val="tx1"/>
                </a:solidFill>
                <a:effectLst>
                  <a:outerShdw blurRad="38100" dist="19050" dir="2700000" algn="tl" rotWithShape="0">
                    <a:schemeClr val="dk1">
                      <a:alpha val="40000"/>
                    </a:schemeClr>
                  </a:outerShdw>
                </a:effectLst>
              </a:rPr>
              <a:t>—  </a:t>
            </a:r>
            <a:r>
              <a:rPr lang="fr-FR" sz="1800" dirty="0" err="1">
                <a:ln w="0"/>
                <a:solidFill>
                  <a:schemeClr val="tx1"/>
                </a:solidFill>
                <a:effectLst>
                  <a:outerShdw blurRad="38100" dist="19050" dir="2700000" algn="tl" rotWithShape="0">
                    <a:schemeClr val="dk1">
                      <a:alpha val="40000"/>
                    </a:schemeClr>
                  </a:outerShdw>
                </a:effectLst>
              </a:rPr>
              <a:t>Gériatrie</a:t>
            </a:r>
            <a:r>
              <a:rPr lang="fr-FR" sz="1800" dirty="0">
                <a:ln w="0"/>
                <a:solidFill>
                  <a:schemeClr val="tx1"/>
                </a:solidFill>
                <a:effectLst>
                  <a:outerShdw blurRad="38100" dist="19050" dir="2700000" algn="tl" rotWithShape="0">
                    <a:schemeClr val="dk1">
                      <a:alpha val="40000"/>
                    </a:schemeClr>
                  </a:outerShdw>
                </a:effectLst>
              </a:rPr>
              <a:t> et </a:t>
            </a:r>
            <a:r>
              <a:rPr lang="fr-FR" sz="1800" dirty="0" err="1">
                <a:ln w="0"/>
                <a:solidFill>
                  <a:schemeClr val="tx1"/>
                </a:solidFill>
                <a:effectLst>
                  <a:outerShdw blurRad="38100" dist="19050" dir="2700000" algn="tl" rotWithShape="0">
                    <a:schemeClr val="dk1">
                      <a:alpha val="40000"/>
                    </a:schemeClr>
                  </a:outerShdw>
                </a:effectLst>
              </a:rPr>
              <a:t>psychogériatrie</a:t>
            </a:r>
            <a:r>
              <a:rPr lang="fr-FR" sz="1800" dirty="0">
                <a:ln w="0"/>
                <a:solidFill>
                  <a:schemeClr val="tx1"/>
                </a:solidFill>
                <a:effectLst>
                  <a:outerShdw blurRad="38100" dist="19050" dir="2700000" algn="tl" rotWithShape="0">
                    <a:schemeClr val="dk1">
                      <a:alpha val="40000"/>
                    </a:schemeClr>
                  </a:outerShdw>
                </a:effectLst>
              </a:rPr>
              <a:t> compatible. </a:t>
            </a:r>
          </a:p>
          <a:p>
            <a:pPr marL="0" indent="0">
              <a:buNone/>
            </a:pPr>
            <a:r>
              <a:rPr lang="fr-FR" sz="1800" dirty="0">
                <a:ln w="0"/>
                <a:solidFill>
                  <a:schemeClr val="tx1"/>
                </a:solidFill>
                <a:effectLst>
                  <a:outerShdw blurRad="38100" dist="19050" dir="2700000" algn="tl" rotWithShape="0">
                    <a:schemeClr val="dk1">
                      <a:alpha val="40000"/>
                    </a:schemeClr>
                  </a:outerShdw>
                </a:effectLst>
              </a:rPr>
              <a:t>—  Psychiatrie de l’</a:t>
            </a:r>
            <a:r>
              <a:rPr lang="fr-FR" sz="1800" dirty="0" err="1">
                <a:ln w="0"/>
                <a:solidFill>
                  <a:schemeClr val="tx1"/>
                </a:solidFill>
                <a:effectLst>
                  <a:outerShdw blurRad="38100" dist="19050" dir="2700000" algn="tl" rotWithShape="0">
                    <a:schemeClr val="dk1">
                      <a:alpha val="40000"/>
                    </a:schemeClr>
                  </a:outerShdw>
                </a:effectLst>
              </a:rPr>
              <a:t>âge</a:t>
            </a:r>
            <a:r>
              <a:rPr lang="fr-FR" sz="1800" dirty="0">
                <a:ln w="0"/>
                <a:solidFill>
                  <a:schemeClr val="tx1"/>
                </a:solidFill>
                <a:effectLst>
                  <a:outerShdw blurRad="38100" dist="19050" dir="2700000" algn="tl" rotWithShape="0">
                    <a:schemeClr val="dk1">
                      <a:alpha val="40000"/>
                    </a:schemeClr>
                  </a:outerShdw>
                </a:effectLst>
              </a:rPr>
              <a:t> avancé. </a:t>
            </a:r>
          </a:p>
          <a:p>
            <a:pPr marL="0" indent="0">
              <a:buNone/>
            </a:pPr>
            <a:r>
              <a:rPr lang="fr-FR" sz="1800" dirty="0">
                <a:ln w="0"/>
                <a:solidFill>
                  <a:schemeClr val="tx1"/>
                </a:solidFill>
                <a:effectLst>
                  <a:outerShdw blurRad="38100" dist="19050" dir="2700000" algn="tl" rotWithShape="0">
                    <a:schemeClr val="dk1">
                      <a:alpha val="40000"/>
                    </a:schemeClr>
                  </a:outerShdw>
                </a:effectLst>
              </a:rPr>
              <a:t>—  Psychiatrie adulte. </a:t>
            </a:r>
          </a:p>
          <a:p>
            <a:pPr marL="0" indent="0">
              <a:buNone/>
            </a:pPr>
            <a:r>
              <a:rPr lang="fr-FR" sz="1800" dirty="0"/>
              <a:t>L’</a:t>
            </a:r>
            <a:r>
              <a:rPr lang="fr-FR" sz="1800" dirty="0" err="1"/>
              <a:t>aumônerie</a:t>
            </a:r>
            <a:r>
              <a:rPr lang="fr-FR" sz="1800" dirty="0"/>
              <a:t> </a:t>
            </a:r>
            <a:r>
              <a:rPr lang="fr-FR" sz="1800" dirty="0" err="1"/>
              <a:t>œcuménique</a:t>
            </a:r>
            <a:r>
              <a:rPr lang="fr-FR" sz="1800" dirty="0"/>
              <a:t> en EMS dessert en premier lieu les </a:t>
            </a:r>
            <a:r>
              <a:rPr lang="fr-FR" sz="1800" dirty="0" err="1"/>
              <a:t>établissements</a:t>
            </a:r>
            <a:r>
              <a:rPr lang="fr-FR" sz="1800" dirty="0"/>
              <a:t> </a:t>
            </a:r>
            <a:r>
              <a:rPr lang="fr-FR" sz="1800" dirty="0" err="1"/>
              <a:t>gériatriques</a:t>
            </a:r>
            <a:r>
              <a:rPr lang="fr-FR" sz="1800" dirty="0"/>
              <a:t> et psychiatriques de l’</a:t>
            </a:r>
            <a:r>
              <a:rPr lang="fr-FR" sz="1800" dirty="0" err="1"/>
              <a:t>âge</a:t>
            </a:r>
            <a:r>
              <a:rPr lang="fr-FR" sz="1800" dirty="0"/>
              <a:t> avancé. </a:t>
            </a:r>
          </a:p>
          <a:p>
            <a:pPr marL="0" indent="0">
              <a:buNone/>
            </a:pPr>
            <a:r>
              <a:rPr lang="fr-FR" sz="1800" dirty="0"/>
              <a:t>Parmi les EMS non desservis figurent la plus grande partie des </a:t>
            </a:r>
            <a:r>
              <a:rPr lang="fr-FR" sz="1800" dirty="0" err="1"/>
              <a:t>établissements</a:t>
            </a:r>
            <a:r>
              <a:rPr lang="fr-FR" sz="1800" dirty="0"/>
              <a:t> </a:t>
            </a:r>
            <a:r>
              <a:rPr lang="fr-FR" sz="1800" dirty="0" err="1"/>
              <a:t>médico-sociaux</a:t>
            </a:r>
            <a:r>
              <a:rPr lang="fr-FR" sz="1800" dirty="0"/>
              <a:t> avec une mission de psychiatrie adulte et les </a:t>
            </a:r>
            <a:r>
              <a:rPr lang="fr-FR" sz="1800" dirty="0" err="1"/>
              <a:t>établissements</a:t>
            </a:r>
            <a:r>
              <a:rPr lang="fr-FR" sz="1800" dirty="0"/>
              <a:t> </a:t>
            </a:r>
            <a:r>
              <a:rPr lang="fr-FR" sz="1800" dirty="0" err="1"/>
              <a:t>socio-éducatifs</a:t>
            </a:r>
            <a:r>
              <a:rPr lang="fr-FR" sz="1800" dirty="0"/>
              <a:t> </a:t>
            </a:r>
            <a:r>
              <a:rPr lang="fr-FR" sz="1800" dirty="0" err="1"/>
              <a:t>hébergeant</a:t>
            </a:r>
            <a:r>
              <a:rPr lang="fr-FR" sz="1800" dirty="0"/>
              <a:t> des personnes souffrant de handicap psychique. La desserte de ces </a:t>
            </a:r>
            <a:r>
              <a:rPr lang="fr-FR" sz="1800" dirty="0" err="1"/>
              <a:t>établissements</a:t>
            </a:r>
            <a:r>
              <a:rPr lang="fr-FR" sz="1800" dirty="0"/>
              <a:t> par l’</a:t>
            </a:r>
            <a:r>
              <a:rPr lang="fr-FR" sz="1800" dirty="0" err="1"/>
              <a:t>aumônerie</a:t>
            </a:r>
            <a:r>
              <a:rPr lang="fr-FR" sz="1800" dirty="0"/>
              <a:t> </a:t>
            </a:r>
            <a:r>
              <a:rPr lang="fr-FR" sz="1800" dirty="0" err="1"/>
              <a:t>œcuménique</a:t>
            </a:r>
            <a:r>
              <a:rPr lang="fr-FR" sz="1800" dirty="0"/>
              <a:t> en EMS est </a:t>
            </a:r>
            <a:r>
              <a:rPr lang="fr-FR" sz="1800" dirty="0" err="1"/>
              <a:t>étudiée</a:t>
            </a:r>
            <a:r>
              <a:rPr lang="fr-FR" sz="1800" dirty="0"/>
              <a:t> de cas en cas. </a:t>
            </a:r>
          </a:p>
        </p:txBody>
      </p:sp>
    </p:spTree>
    <p:extLst>
      <p:ext uri="{BB962C8B-B14F-4D97-AF65-F5344CB8AC3E}">
        <p14:creationId xmlns:p14="http://schemas.microsoft.com/office/powerpoint/2010/main" val="911209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sz="3200" dirty="0"/>
              <a:t>Ce concept d’</a:t>
            </a:r>
            <a:r>
              <a:rPr lang="fr-FR" sz="3200" dirty="0" err="1"/>
              <a:t>aumônerie</a:t>
            </a:r>
            <a:r>
              <a:rPr lang="fr-FR" sz="3200" dirty="0"/>
              <a:t> a </a:t>
            </a:r>
            <a:r>
              <a:rPr lang="fr-FR" sz="3200" dirty="0" err="1"/>
              <a:t>éte</a:t>
            </a:r>
            <a:r>
              <a:rPr lang="fr-FR" sz="3200" dirty="0"/>
              <a:t>́ </a:t>
            </a:r>
            <a:r>
              <a:rPr lang="fr-FR" sz="3200" dirty="0" err="1"/>
              <a:t>élabore</a:t>
            </a:r>
            <a:r>
              <a:rPr lang="fr-FR" sz="3200" dirty="0"/>
              <a:t>́ par </a:t>
            </a:r>
            <a:r>
              <a:rPr lang="fr-FR" sz="3200" dirty="0" smtClean="0"/>
              <a:t>		 le </a:t>
            </a:r>
            <a:r>
              <a:rPr lang="fr-FR" sz="3200" dirty="0"/>
              <a:t>Conseil cantonal de l’</a:t>
            </a:r>
            <a:r>
              <a:rPr lang="fr-FR" sz="3200" dirty="0" err="1"/>
              <a:t>aumônerie</a:t>
            </a:r>
            <a:r>
              <a:rPr lang="fr-FR" sz="3200" dirty="0"/>
              <a:t> </a:t>
            </a:r>
            <a:r>
              <a:rPr lang="fr-FR" sz="3200" dirty="0" err="1"/>
              <a:t>oecuménique</a:t>
            </a:r>
            <a:r>
              <a:rPr lang="fr-FR" sz="3200" dirty="0"/>
              <a:t> des EMS (CADEMS) </a:t>
            </a:r>
            <a:r>
              <a:rPr lang="fr-FR" sz="3200" dirty="0" smtClean="0"/>
              <a:t>						 et </a:t>
            </a:r>
            <a:r>
              <a:rPr lang="fr-FR" sz="3200" dirty="0"/>
              <a:t>finalisé lors de sa </a:t>
            </a:r>
            <a:r>
              <a:rPr lang="fr-FR" sz="3200" dirty="0" err="1"/>
              <a:t>séance</a:t>
            </a:r>
            <a:r>
              <a:rPr lang="fr-FR" sz="3200" dirty="0"/>
              <a:t> du 19 juin 2014. </a:t>
            </a:r>
            <a:endParaRPr lang="fr-FR" sz="3200" dirty="0" smtClean="0"/>
          </a:p>
          <a:p>
            <a:pPr marL="0" indent="0">
              <a:buNone/>
            </a:pPr>
            <a:r>
              <a:rPr lang="fr-FR" sz="3200" dirty="0" smtClean="0"/>
              <a:t>Ce </a:t>
            </a:r>
            <a:r>
              <a:rPr lang="fr-FR" sz="3200" dirty="0"/>
              <a:t>concept d’</a:t>
            </a:r>
            <a:r>
              <a:rPr lang="fr-FR" sz="3200" dirty="0" err="1"/>
              <a:t>aumônerie</a:t>
            </a:r>
            <a:r>
              <a:rPr lang="fr-FR" sz="3200" dirty="0"/>
              <a:t> </a:t>
            </a:r>
            <a:r>
              <a:rPr lang="fr-FR" sz="3200" dirty="0" smtClean="0"/>
              <a:t>a été </a:t>
            </a:r>
            <a:r>
              <a:rPr lang="fr-FR" sz="3200" dirty="0"/>
              <a:t>adopté, à Lausanne, le 25 septembre 2014 </a:t>
            </a:r>
          </a:p>
          <a:p>
            <a:endParaRPr lang="fr-FR" dirty="0"/>
          </a:p>
        </p:txBody>
      </p:sp>
      <p:pic>
        <p:nvPicPr>
          <p:cNvPr id="4" name="Image 3"/>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r="-2437"/>
          <a:stretch/>
        </p:blipFill>
        <p:spPr>
          <a:xfrm>
            <a:off x="3060835" y="337974"/>
            <a:ext cx="4427620" cy="1282245"/>
          </a:xfrm>
          <a:prstGeom prst="rect">
            <a:avLst/>
          </a:prstGeom>
        </p:spPr>
      </p:pic>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r="-566"/>
          <a:stretch/>
        </p:blipFill>
        <p:spPr>
          <a:xfrm>
            <a:off x="7854214" y="417061"/>
            <a:ext cx="3744227" cy="1203158"/>
          </a:xfrm>
          <a:prstGeom prst="rect">
            <a:avLst/>
          </a:prstGeom>
        </p:spPr>
      </p:pic>
      <p:pic>
        <p:nvPicPr>
          <p:cNvPr id="7" name="Image 6"/>
          <p:cNvPicPr>
            <a:picLocks noChangeAspect="1"/>
          </p:cNvPicPr>
          <p:nvPr/>
        </p:nvPicPr>
        <p:blipFill rotWithShape="1">
          <a:blip r:embed="rId4" cstate="screen">
            <a:alphaModFix amt="70000"/>
            <a:extLst>
              <a:ext uri="{28A0092B-C50C-407E-A947-70E740481C1C}">
                <a14:useLocalDpi xmlns:a14="http://schemas.microsoft.com/office/drawing/2010/main"/>
              </a:ext>
            </a:extLst>
          </a:blip>
          <a:srcRect/>
          <a:stretch/>
        </p:blipFill>
        <p:spPr>
          <a:xfrm>
            <a:off x="163629" y="5611528"/>
            <a:ext cx="2685450" cy="1087655"/>
          </a:xfrm>
          <a:prstGeom prst="rect">
            <a:avLst/>
          </a:prstGeom>
        </p:spPr>
      </p:pic>
    </p:spTree>
    <p:extLst>
      <p:ext uri="{BB962C8B-B14F-4D97-AF65-F5344CB8AC3E}">
        <p14:creationId xmlns:p14="http://schemas.microsoft.com/office/powerpoint/2010/main" val="1066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69559" y="1371633"/>
            <a:ext cx="8770571" cy="1560716"/>
          </a:xfrm>
        </p:spPr>
        <p:txBody>
          <a:bodyPr>
            <a:noAutofit/>
          </a:bodyPr>
          <a:lstStyle/>
          <a:p>
            <a:r>
              <a:rPr lang="fr-FR" sz="2400" dirty="0" smtClean="0">
                <a:solidFill>
                  <a:schemeClr val="tx1"/>
                </a:solidFill>
              </a:rPr>
              <a:t>1810 le </a:t>
            </a:r>
            <a:r>
              <a:rPr lang="fr-FR" sz="2400" dirty="0">
                <a:solidFill>
                  <a:schemeClr val="tx1"/>
                </a:solidFill>
              </a:rPr>
              <a:t>culte catholique est à nouveau autorisé </a:t>
            </a:r>
            <a:r>
              <a:rPr lang="fr-FR" sz="2400" dirty="0" smtClean="0">
                <a:solidFill>
                  <a:schemeClr val="tx1"/>
                </a:solidFill>
              </a:rPr>
              <a:t/>
            </a:r>
            <a:br>
              <a:rPr lang="fr-FR" sz="2400" dirty="0" smtClean="0">
                <a:solidFill>
                  <a:schemeClr val="tx1"/>
                </a:solidFill>
              </a:rPr>
            </a:br>
            <a:r>
              <a:rPr lang="fr-FR" sz="2400" dirty="0" smtClean="0"/>
              <a:t>1878 Les </a:t>
            </a:r>
            <a:r>
              <a:rPr lang="fr-FR" sz="2400" dirty="0"/>
              <a:t>catholiques </a:t>
            </a:r>
            <a:r>
              <a:rPr lang="fr-FR" sz="2400" dirty="0" smtClean="0"/>
              <a:t>sont autorisés à </a:t>
            </a:r>
            <a:r>
              <a:rPr lang="fr-FR" sz="2400" dirty="0"/>
              <a:t>construire des </a:t>
            </a:r>
            <a:r>
              <a:rPr lang="fr-FR" sz="2400" dirty="0" smtClean="0"/>
              <a:t>clochers</a:t>
            </a:r>
            <a:br>
              <a:rPr lang="fr-FR" sz="2400" dirty="0" smtClean="0"/>
            </a:br>
            <a:r>
              <a:rPr lang="fr-FR" sz="2400" dirty="0" smtClean="0"/>
              <a:t>1970 Les catholiques obtiennent un statut et une contribution de la part de l’Etat</a:t>
            </a:r>
            <a:br>
              <a:rPr lang="fr-FR" sz="2400" dirty="0" smtClean="0"/>
            </a:br>
            <a:endParaRPr lang="fr-FR" sz="2400" dirty="0">
              <a:solidFill>
                <a:schemeClr val="tx1"/>
              </a:solidFill>
            </a:endParaRPr>
          </a:p>
        </p:txBody>
      </p:sp>
      <p:sp>
        <p:nvSpPr>
          <p:cNvPr id="3" name="Espace réservé du texte vertical 2"/>
          <p:cNvSpPr>
            <a:spLocks noGrp="1"/>
          </p:cNvSpPr>
          <p:nvPr>
            <p:ph type="body" orient="vert" idx="1"/>
          </p:nvPr>
        </p:nvSpPr>
        <p:spPr>
          <a:xfrm rot="16200000">
            <a:off x="5143504" y="-316008"/>
            <a:ext cx="3608292" cy="10183908"/>
          </a:xfrm>
        </p:spPr>
        <p:txBody>
          <a:bodyPr>
            <a:normAutofit fontScale="92500" lnSpcReduction="10000"/>
          </a:bodyPr>
          <a:lstStyle/>
          <a:p>
            <a:pPr marL="0" indent="0">
              <a:buNone/>
            </a:pPr>
            <a:r>
              <a:rPr lang="fr-FR" sz="3500" b="1" dirty="0">
                <a:solidFill>
                  <a:srgbClr val="00B050"/>
                </a:solidFill>
              </a:rPr>
              <a:t>2003 Nouvelle Constitution vaudoise </a:t>
            </a:r>
            <a:endParaRPr lang="fr-FR" sz="3500" b="1" dirty="0" smtClean="0">
              <a:solidFill>
                <a:srgbClr val="00B050"/>
              </a:solidFill>
            </a:endParaRPr>
          </a:p>
          <a:p>
            <a:pPr marL="0" indent="0">
              <a:buNone/>
            </a:pPr>
            <a:r>
              <a:rPr lang="fr-FR" sz="2400" b="1" dirty="0" smtClean="0"/>
              <a:t>Titre </a:t>
            </a:r>
            <a:r>
              <a:rPr lang="fr-FR" sz="2400" b="1" dirty="0"/>
              <a:t>VIII </a:t>
            </a:r>
            <a:r>
              <a:rPr lang="fr-FR" sz="2400" b="1" dirty="0" smtClean="0"/>
              <a:t>     Eglises </a:t>
            </a:r>
            <a:r>
              <a:rPr lang="fr-FR" sz="2400" b="1" dirty="0"/>
              <a:t>et </a:t>
            </a:r>
            <a:r>
              <a:rPr lang="fr-FR" sz="2400" b="1" dirty="0" err="1"/>
              <a:t>communautés</a:t>
            </a:r>
            <a:r>
              <a:rPr lang="fr-FR" sz="2400" b="1" dirty="0"/>
              <a:t> religieuses Art. 169 </a:t>
            </a:r>
            <a:r>
              <a:rPr lang="fr-FR" sz="2400" b="1" dirty="0" smtClean="0"/>
              <a:t>-173</a:t>
            </a:r>
            <a:endParaRPr lang="fr-FR" sz="2400" b="1" dirty="0"/>
          </a:p>
          <a:p>
            <a:pPr marL="0" indent="0">
              <a:buNone/>
            </a:pPr>
            <a:r>
              <a:rPr lang="fr-FR" sz="2400" dirty="0">
                <a:solidFill>
                  <a:srgbClr val="FF0000"/>
                </a:solidFill>
              </a:rPr>
              <a:t>1 </a:t>
            </a:r>
            <a:r>
              <a:rPr lang="fr-FR" sz="2400" b="1" dirty="0">
                <a:solidFill>
                  <a:srgbClr val="FF0000"/>
                </a:solidFill>
              </a:rPr>
              <a:t>L’Etat tient compte de la dimension spirituelle de la personne </a:t>
            </a:r>
            <a:r>
              <a:rPr lang="fr-FR" sz="2400" b="1" dirty="0" smtClean="0">
                <a:solidFill>
                  <a:srgbClr val="FF0000"/>
                </a:solidFill>
              </a:rPr>
              <a:t>humaine</a:t>
            </a:r>
            <a:r>
              <a:rPr lang="fr-FR" sz="2400" dirty="0">
                <a:solidFill>
                  <a:srgbClr val="FF0000"/>
                </a:solidFill>
              </a:rPr>
              <a:t>. </a:t>
            </a:r>
            <a:endParaRPr lang="fr-FR" dirty="0" smtClean="0"/>
          </a:p>
          <a:p>
            <a:pPr marL="0" indent="0">
              <a:buNone/>
            </a:pPr>
            <a:r>
              <a:rPr lang="fr-FR" dirty="0" smtClean="0"/>
              <a:t>Il </a:t>
            </a:r>
            <a:r>
              <a:rPr lang="fr-FR" dirty="0"/>
              <a:t>prend en </a:t>
            </a:r>
            <a:r>
              <a:rPr lang="fr-FR" dirty="0" err="1"/>
              <a:t>considération</a:t>
            </a:r>
            <a:r>
              <a:rPr lang="fr-FR" dirty="0"/>
              <a:t> la contribution des Eglises et </a:t>
            </a:r>
            <a:r>
              <a:rPr lang="fr-FR" dirty="0" err="1" smtClean="0"/>
              <a:t>communautés</a:t>
            </a:r>
            <a:r>
              <a:rPr lang="fr-FR" dirty="0" smtClean="0"/>
              <a:t> religieuses </a:t>
            </a:r>
          </a:p>
          <a:p>
            <a:pPr marL="0" indent="0">
              <a:buNone/>
            </a:pPr>
            <a:r>
              <a:rPr lang="fr-FR" dirty="0" smtClean="0"/>
              <a:t>au </a:t>
            </a:r>
            <a:r>
              <a:rPr lang="fr-FR" sz="2600" b="1" dirty="0">
                <a:solidFill>
                  <a:srgbClr val="FF0000"/>
                </a:solidFill>
              </a:rPr>
              <a:t>lien social </a:t>
            </a:r>
            <a:r>
              <a:rPr lang="fr-FR" dirty="0"/>
              <a:t>et à la </a:t>
            </a:r>
            <a:r>
              <a:rPr lang="fr-FR" sz="2600" b="1" dirty="0">
                <a:solidFill>
                  <a:srgbClr val="FF0000"/>
                </a:solidFill>
              </a:rPr>
              <a:t>transmission de valeurs </a:t>
            </a:r>
            <a:r>
              <a:rPr lang="fr-FR" sz="2600" b="1" dirty="0" smtClean="0">
                <a:solidFill>
                  <a:srgbClr val="FF0000"/>
                </a:solidFill>
              </a:rPr>
              <a:t>fondamentales</a:t>
            </a:r>
            <a:r>
              <a:rPr lang="fr-FR" dirty="0">
                <a:solidFill>
                  <a:srgbClr val="FF0000"/>
                </a:solidFill>
              </a:rPr>
              <a:t>. </a:t>
            </a:r>
            <a:endParaRPr lang="fr-FR" dirty="0"/>
          </a:p>
          <a:p>
            <a:pPr marL="0" indent="0">
              <a:buNone/>
            </a:pPr>
            <a:r>
              <a:rPr lang="fr-FR" dirty="0" smtClean="0"/>
              <a:t>L’Etat </a:t>
            </a:r>
            <a:r>
              <a:rPr lang="fr-FR" dirty="0"/>
              <a:t>leur assure les moyens </a:t>
            </a:r>
            <a:r>
              <a:rPr lang="fr-FR" dirty="0" err="1"/>
              <a:t>nécessaires</a:t>
            </a:r>
            <a:r>
              <a:rPr lang="fr-FR" dirty="0"/>
              <a:t> à l’accomplissement de leur mission </a:t>
            </a:r>
            <a:endParaRPr lang="fr-FR" dirty="0" smtClean="0"/>
          </a:p>
          <a:p>
            <a:pPr marL="0" indent="0">
              <a:buNone/>
            </a:pPr>
            <a:r>
              <a:rPr lang="fr-FR" sz="3600" b="1" dirty="0" smtClean="0">
                <a:solidFill>
                  <a:srgbClr val="FF0000"/>
                </a:solidFill>
              </a:rPr>
              <a:t>au </a:t>
            </a:r>
            <a:r>
              <a:rPr lang="fr-FR" sz="3600" b="1" dirty="0">
                <a:solidFill>
                  <a:srgbClr val="FF0000"/>
                </a:solidFill>
              </a:rPr>
              <a:t>service de tous </a:t>
            </a:r>
            <a:r>
              <a:rPr lang="fr-FR" dirty="0"/>
              <a:t>dans le </a:t>
            </a:r>
            <a:r>
              <a:rPr lang="fr-FR" sz="3600" dirty="0" smtClean="0">
                <a:solidFill>
                  <a:srgbClr val="00B050"/>
                </a:solidFill>
              </a:rPr>
              <a:t>Canton de VAUD</a:t>
            </a:r>
            <a:r>
              <a:rPr lang="fr-FR" dirty="0" smtClean="0"/>
              <a:t>. </a:t>
            </a:r>
            <a:endParaRPr lang="fr-FR" dirty="0"/>
          </a:p>
        </p:txBody>
      </p:sp>
      <p:sp>
        <p:nvSpPr>
          <p:cNvPr id="6" name="ZoneTexte 5"/>
          <p:cNvSpPr txBox="1"/>
          <p:nvPr/>
        </p:nvSpPr>
        <p:spPr>
          <a:xfrm>
            <a:off x="717176" y="568345"/>
            <a:ext cx="6490448" cy="769441"/>
          </a:xfrm>
          <a:prstGeom prst="rect">
            <a:avLst/>
          </a:prstGeom>
          <a:noFill/>
        </p:spPr>
        <p:txBody>
          <a:bodyPr wrap="square" rtlCol="0">
            <a:spAutoFit/>
          </a:bodyPr>
          <a:lstStyle/>
          <a:p>
            <a:r>
              <a:rPr lang="fr-FR" sz="4400" dirty="0" smtClean="0">
                <a:ln>
                  <a:solidFill>
                    <a:srgbClr val="FFFF00"/>
                  </a:solidFill>
                </a:ln>
                <a:solidFill>
                  <a:schemeClr val="bg1"/>
                </a:solidFill>
                <a:effectLst>
                  <a:glow rad="228600">
                    <a:schemeClr val="accent2">
                      <a:satMod val="175000"/>
                      <a:alpha val="40000"/>
                    </a:schemeClr>
                  </a:glow>
                </a:effectLst>
              </a:rPr>
              <a:t>Et les catholiques alors ?</a:t>
            </a:r>
            <a:endParaRPr lang="fr-FR" sz="4400" dirty="0">
              <a:ln>
                <a:solidFill>
                  <a:srgbClr val="FFFF00"/>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10470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latin typeface="+mn-lt"/>
              </a:rPr>
              <a:t>2007 	La loi sur </a:t>
            </a:r>
            <a:r>
              <a:rPr lang="fr-FR" sz="2800" dirty="0">
                <a:latin typeface="+mn-lt"/>
              </a:rPr>
              <a:t>les relations entre l'Etat et les Eglises </a:t>
            </a:r>
            <a:r>
              <a:rPr lang="fr-FR" sz="2800" dirty="0" smtClean="0">
                <a:latin typeface="+mn-lt"/>
              </a:rPr>
              <a:t> 	reconnues </a:t>
            </a:r>
            <a:r>
              <a:rPr lang="fr-FR" sz="2800" dirty="0">
                <a:latin typeface="+mn-lt"/>
              </a:rPr>
              <a:t>de droit </a:t>
            </a:r>
            <a:r>
              <a:rPr lang="fr-FR" sz="2800" dirty="0" smtClean="0">
                <a:latin typeface="+mn-lt"/>
              </a:rPr>
              <a:t>public</a:t>
            </a:r>
            <a:r>
              <a:rPr lang="fr-FR" sz="2800" dirty="0">
                <a:latin typeface="+mn-lt"/>
              </a:rPr>
              <a:t> </a:t>
            </a:r>
            <a:r>
              <a:rPr lang="fr-FR" sz="2800" dirty="0" smtClean="0">
                <a:latin typeface="+mn-lt"/>
              </a:rPr>
              <a:t>précise les relations entre 	les églises et l'État de Vaud</a:t>
            </a:r>
            <a:r>
              <a:rPr lang="fr-FR" sz="2400" dirty="0" smtClean="0">
                <a:latin typeface="+mn-lt"/>
              </a:rPr>
              <a:t/>
            </a:r>
            <a:br>
              <a:rPr lang="fr-FR" sz="2400" dirty="0" smtClean="0">
                <a:latin typeface="+mn-lt"/>
              </a:rPr>
            </a:br>
            <a:endParaRPr lang="fr-FR" sz="2400" dirty="0">
              <a:latin typeface="+mn-lt"/>
            </a:endParaRPr>
          </a:p>
        </p:txBody>
      </p:sp>
      <p:sp>
        <p:nvSpPr>
          <p:cNvPr id="3" name="Espace réservé du texte vertical 2"/>
          <p:cNvSpPr>
            <a:spLocks noGrp="1"/>
          </p:cNvSpPr>
          <p:nvPr>
            <p:ph type="body" orient="vert" idx="1"/>
          </p:nvPr>
        </p:nvSpPr>
        <p:spPr>
          <a:xfrm rot="16200000">
            <a:off x="5078875" y="273054"/>
            <a:ext cx="4052047" cy="8149656"/>
          </a:xfrm>
        </p:spPr>
        <p:txBody>
          <a:bodyPr>
            <a:normAutofit fontScale="70000" lnSpcReduction="20000"/>
          </a:bodyPr>
          <a:lstStyle/>
          <a:p>
            <a:r>
              <a:rPr lang="fr-FR" b="1" dirty="0"/>
              <a:t>Chapitre III </a:t>
            </a:r>
            <a:r>
              <a:rPr lang="fr-FR" sz="5100" b="1" dirty="0">
                <a:solidFill>
                  <a:srgbClr val="FF0000"/>
                </a:solidFill>
              </a:rPr>
              <a:t>Mission au service de tous </a:t>
            </a:r>
            <a:r>
              <a:rPr lang="fr-FR" b="1" dirty="0"/>
              <a:t>Art. 7 Principe </a:t>
            </a:r>
            <a:endParaRPr lang="fr-FR" dirty="0" smtClean="0"/>
          </a:p>
          <a:p>
            <a:r>
              <a:rPr lang="fr-FR" dirty="0" smtClean="0"/>
              <a:t>Les </a:t>
            </a:r>
            <a:r>
              <a:rPr lang="fr-FR" dirty="0"/>
              <a:t>Eglises exercent leur mission au service de tous au sens de l'article </a:t>
            </a:r>
            <a:r>
              <a:rPr lang="fr-FR" dirty="0" smtClean="0"/>
              <a:t>170; à </a:t>
            </a:r>
            <a:r>
              <a:rPr lang="fr-FR" dirty="0"/>
              <a:t>l'article 7, la mission au service de tous se </a:t>
            </a:r>
            <a:r>
              <a:rPr lang="fr-FR" dirty="0" err="1"/>
              <a:t>décline</a:t>
            </a:r>
            <a:r>
              <a:rPr lang="fr-FR" dirty="0"/>
              <a:t> </a:t>
            </a:r>
            <a:endParaRPr lang="fr-FR" dirty="0" smtClean="0"/>
          </a:p>
          <a:p>
            <a:r>
              <a:rPr lang="fr-FR" dirty="0" smtClean="0"/>
              <a:t>en </a:t>
            </a:r>
            <a:r>
              <a:rPr lang="fr-FR" dirty="0"/>
              <a:t>missions </a:t>
            </a:r>
            <a:r>
              <a:rPr lang="fr-FR" dirty="0" err="1"/>
              <a:t>exercées</a:t>
            </a:r>
            <a:r>
              <a:rPr lang="fr-FR" dirty="0"/>
              <a:t> par chaque Eglise </a:t>
            </a:r>
            <a:r>
              <a:rPr lang="fr-FR" dirty="0" err="1"/>
              <a:t>séparément</a:t>
            </a:r>
            <a:r>
              <a:rPr lang="fr-FR" dirty="0"/>
              <a:t> et </a:t>
            </a:r>
            <a:endParaRPr lang="fr-FR" dirty="0" smtClean="0"/>
          </a:p>
          <a:p>
            <a:r>
              <a:rPr lang="fr-FR" dirty="0" smtClean="0"/>
              <a:t>en </a:t>
            </a:r>
            <a:r>
              <a:rPr lang="fr-FR" dirty="0"/>
              <a:t>missions </a:t>
            </a:r>
            <a:r>
              <a:rPr lang="fr-FR" dirty="0" err="1"/>
              <a:t>exercées</a:t>
            </a:r>
            <a:r>
              <a:rPr lang="fr-FR" dirty="0"/>
              <a:t> en commun par les Eglises, cas </a:t>
            </a:r>
            <a:r>
              <a:rPr lang="fr-FR" dirty="0" err="1"/>
              <a:t>échéant</a:t>
            </a:r>
            <a:r>
              <a:rPr lang="fr-FR" dirty="0"/>
              <a:t> avec le concours de </a:t>
            </a:r>
            <a:r>
              <a:rPr lang="fr-FR" dirty="0" err="1"/>
              <a:t>communautés</a:t>
            </a:r>
            <a:r>
              <a:rPr lang="fr-FR" dirty="0"/>
              <a:t> </a:t>
            </a:r>
            <a:r>
              <a:rPr lang="fr-FR" dirty="0" smtClean="0"/>
              <a:t>reconnues, </a:t>
            </a:r>
          </a:p>
          <a:p>
            <a:r>
              <a:rPr lang="fr-FR" sz="2500" dirty="0" smtClean="0">
                <a:solidFill>
                  <a:srgbClr val="FF0000"/>
                </a:solidFill>
              </a:rPr>
              <a:t>l'Eglise </a:t>
            </a:r>
            <a:r>
              <a:rPr lang="fr-FR" sz="2500" dirty="0" err="1">
                <a:solidFill>
                  <a:srgbClr val="FF0000"/>
                </a:solidFill>
              </a:rPr>
              <a:t>évangélique</a:t>
            </a:r>
            <a:r>
              <a:rPr lang="fr-FR" sz="2500" dirty="0">
                <a:solidFill>
                  <a:srgbClr val="FF0000"/>
                </a:solidFill>
              </a:rPr>
              <a:t> </a:t>
            </a:r>
            <a:r>
              <a:rPr lang="fr-FR" sz="2500" dirty="0" err="1">
                <a:solidFill>
                  <a:srgbClr val="FF0000"/>
                </a:solidFill>
              </a:rPr>
              <a:t>réformée</a:t>
            </a:r>
            <a:r>
              <a:rPr lang="fr-FR" sz="2500" dirty="0">
                <a:solidFill>
                  <a:srgbClr val="FF0000"/>
                </a:solidFill>
              </a:rPr>
              <a:t> du Canton de Vaud </a:t>
            </a:r>
            <a:r>
              <a:rPr lang="fr-FR" sz="2500" dirty="0" smtClean="0">
                <a:solidFill>
                  <a:srgbClr val="FF0000"/>
                </a:solidFill>
              </a:rPr>
              <a:t>(EERV</a:t>
            </a:r>
            <a:r>
              <a:rPr lang="fr-FR" sz="2500" dirty="0">
                <a:solidFill>
                  <a:srgbClr val="FF0000"/>
                </a:solidFill>
              </a:rPr>
              <a:t>) </a:t>
            </a:r>
            <a:r>
              <a:rPr lang="fr-FR" dirty="0"/>
              <a:t>et </a:t>
            </a:r>
          </a:p>
          <a:p>
            <a:r>
              <a:rPr lang="fr-FR" sz="2500" dirty="0">
                <a:solidFill>
                  <a:srgbClr val="FF0000"/>
                </a:solidFill>
              </a:rPr>
              <a:t>la Fédération des églises catholiques du canton de Vaud  (FEDEC-VD) </a:t>
            </a:r>
            <a:endParaRPr lang="fr-FR" sz="2500" dirty="0" smtClean="0">
              <a:solidFill>
                <a:srgbClr val="FF0000"/>
              </a:solidFill>
            </a:endParaRPr>
          </a:p>
          <a:p>
            <a:r>
              <a:rPr lang="fr-FR" dirty="0" smtClean="0"/>
              <a:t>exercent </a:t>
            </a:r>
            <a:r>
              <a:rPr lang="fr-FR" dirty="0"/>
              <a:t>cette mission dans les domaines suivants : </a:t>
            </a:r>
          </a:p>
          <a:p>
            <a:r>
              <a:rPr lang="fr-FR" sz="6300" b="1" dirty="0" smtClean="0">
                <a:solidFill>
                  <a:srgbClr val="FF0000"/>
                </a:solidFill>
              </a:rPr>
              <a:t>santé </a:t>
            </a:r>
            <a:r>
              <a:rPr lang="fr-FR" sz="6300" b="1" dirty="0">
                <a:solidFill>
                  <a:srgbClr val="FF0000"/>
                </a:solidFill>
              </a:rPr>
              <a:t>et </a:t>
            </a:r>
            <a:r>
              <a:rPr lang="fr-FR" sz="6300" b="1" dirty="0" err="1">
                <a:solidFill>
                  <a:srgbClr val="FF0000"/>
                </a:solidFill>
              </a:rPr>
              <a:t>solidarités</a:t>
            </a:r>
            <a:r>
              <a:rPr lang="fr-FR" sz="6300" b="1" dirty="0">
                <a:solidFill>
                  <a:srgbClr val="FF0000"/>
                </a:solidFill>
              </a:rPr>
              <a:t> </a:t>
            </a:r>
          </a:p>
        </p:txBody>
      </p:sp>
    </p:spTree>
    <p:extLst>
      <p:ext uri="{BB962C8B-B14F-4D97-AF65-F5344CB8AC3E}">
        <p14:creationId xmlns:p14="http://schemas.microsoft.com/office/powerpoint/2010/main" val="33938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a:lstStyle/>
          <a:p>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0675" y="1312758"/>
            <a:ext cx="8922123" cy="5348018"/>
          </a:xfrm>
          <a:prstGeom prst="rect">
            <a:avLst/>
          </a:prstGeom>
        </p:spPr>
      </p:pic>
      <p:pic>
        <p:nvPicPr>
          <p:cNvPr id="6" name="Image 5"/>
          <p:cNvPicPr>
            <a:picLocks noChangeAspect="1"/>
          </p:cNvPicPr>
          <p:nvPr/>
        </p:nvPicPr>
        <p:blipFill>
          <a:blip r:embed="rId4"/>
          <a:stretch>
            <a:fillRect/>
          </a:stretch>
        </p:blipFill>
        <p:spPr>
          <a:xfrm rot="20932194">
            <a:off x="271284" y="939726"/>
            <a:ext cx="2470157" cy="1643777"/>
          </a:xfrm>
          <a:prstGeom prst="rect">
            <a:avLst/>
          </a:prstGeom>
        </p:spPr>
      </p:pic>
      <p:pic>
        <p:nvPicPr>
          <p:cNvPr id="8" name="Image 7"/>
          <p:cNvPicPr>
            <a:picLocks noChangeAspect="1"/>
          </p:cNvPicPr>
          <p:nvPr/>
        </p:nvPicPr>
        <p:blipFill>
          <a:blip r:embed="rId5"/>
          <a:stretch>
            <a:fillRect/>
          </a:stretch>
        </p:blipFill>
        <p:spPr>
          <a:xfrm rot="331856">
            <a:off x="348395" y="4956080"/>
            <a:ext cx="2390900" cy="1790867"/>
          </a:xfrm>
          <a:prstGeom prst="rect">
            <a:avLst/>
          </a:prstGeom>
        </p:spPr>
      </p:pic>
      <p:pic>
        <p:nvPicPr>
          <p:cNvPr id="9" name="Imag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1463" y="2659936"/>
            <a:ext cx="2209800" cy="2209800"/>
          </a:xfrm>
          <a:prstGeom prst="rect">
            <a:avLst/>
          </a:prstGeom>
        </p:spPr>
      </p:pic>
      <p:sp>
        <p:nvSpPr>
          <p:cNvPr id="26" name="Titre 1"/>
          <p:cNvSpPr txBox="1">
            <a:spLocks/>
          </p:cNvSpPr>
          <p:nvPr/>
        </p:nvSpPr>
        <p:spPr>
          <a:xfrm>
            <a:off x="851647" y="333017"/>
            <a:ext cx="11643435" cy="1560716"/>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fr-FR" b="1" dirty="0" smtClean="0">
                <a:ln w="22225">
                  <a:solidFill>
                    <a:schemeClr val="accent2"/>
                  </a:solidFill>
                  <a:prstDash val="solid"/>
                </a:ln>
                <a:solidFill>
                  <a:srgbClr val="C00000"/>
                </a:solidFill>
              </a:rPr>
              <a:t>2010  Les Missions en commun (MICO)</a:t>
            </a:r>
            <a:endParaRPr lang="fr-FR" b="1" dirty="0">
              <a:ln w="22225">
                <a:solidFill>
                  <a:schemeClr val="accent2"/>
                </a:solidFill>
                <a:prstDash val="solid"/>
              </a:ln>
              <a:solidFill>
                <a:srgbClr val="C00000"/>
              </a:solidFill>
            </a:endParaRPr>
          </a:p>
        </p:txBody>
      </p:sp>
      <p:pic>
        <p:nvPicPr>
          <p:cNvPr id="1025" name="Picture 1" descr="//missionscommunes.ch/images/site/boutons/btn_education_specialisee.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ionscommunes.ch/images/site/boutons/btn_mineurs_places.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issionscommunes.ch/images/site/boutons/btn_gymnases.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ssionscommunes.ch/images/site/boutons/btn_unil_epfl.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issionscommunes.ch/images/site/boutons/btn_hes.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ssionscommunes.ch/images/site/boutons/btn_rue.jp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issionscommunes.ch/images/site/boutons/btn_prisons.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ssionscommunes.ch/images/site/boutons/btn_requerants_asile.jp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missionscommunes.ch/images/site/boutons/btn_ems.jp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ssionscommunes.ch/images/site/boutons/btn_hopitaux.jp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missionscommunes.ch/images/site/boutons/btn_eglise_travail.jpg"/>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issionscommunes.ch/images/site/boutons/btn_aspur.jpg"/>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missionscommunes.ch/images/site/boutons/btn_visites_classe.jpg"/>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issionscommunes.ch/images/site/boutons/btn_dialogue_oecumenique.jpg"/>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missionscommunes.ch/images/site/boutons/btn_dialogue_interreligieux.jpg"/>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0" y="0"/>
            <a:ext cx="11811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2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2000" dirty="0"/>
              <a:t>1</a:t>
            </a:r>
            <a:r>
              <a:rPr lang="fr-FR" sz="2000" baseline="30000" dirty="0"/>
              <a:t>e</a:t>
            </a:r>
            <a:r>
              <a:rPr lang="fr-FR" sz="2000" dirty="0"/>
              <a:t> partie </a:t>
            </a:r>
            <a:r>
              <a:rPr lang="fr-FR" sz="2000" dirty="0" smtClean="0"/>
              <a:t/>
            </a:r>
            <a:br>
              <a:rPr lang="fr-FR" sz="2000" dirty="0" smtClean="0"/>
            </a:br>
            <a:r>
              <a:rPr lang="fr-FR" sz="2000" dirty="0"/>
              <a:t/>
            </a:r>
            <a:br>
              <a:rPr lang="fr-FR" sz="2000" dirty="0"/>
            </a:br>
            <a:r>
              <a:rPr lang="fr-FR" sz="2800" dirty="0" smtClean="0"/>
              <a:t>L’aumônerie en EMS dans le canton de Vaud des années 80 à aujourd’hui</a:t>
            </a:r>
            <a:r>
              <a:rPr lang="fr-FR" sz="2000" dirty="0"/>
              <a:t/>
            </a:r>
            <a:br>
              <a:rPr lang="fr-FR" sz="2000" dirty="0"/>
            </a:br>
            <a:r>
              <a:rPr lang="fr-FR" sz="2000" dirty="0" smtClean="0"/>
              <a:t/>
            </a:r>
            <a:br>
              <a:rPr lang="fr-FR" sz="2000" dirty="0" smtClean="0"/>
            </a:br>
            <a:endParaRPr lang="fr-FR" sz="2000" dirty="0"/>
          </a:p>
        </p:txBody>
      </p:sp>
      <p:sp>
        <p:nvSpPr>
          <p:cNvPr id="3" name="Sous-titre 2"/>
          <p:cNvSpPr>
            <a:spLocks noGrp="1"/>
          </p:cNvSpPr>
          <p:nvPr>
            <p:ph type="subTitle" idx="1"/>
          </p:nvPr>
        </p:nvSpPr>
        <p:spPr>
          <a:xfrm>
            <a:off x="8037292" y="4670612"/>
            <a:ext cx="3598896" cy="1353670"/>
          </a:xfrm>
        </p:spPr>
        <p:txBody>
          <a:bodyPr>
            <a:normAutofit fontScale="92500" lnSpcReduction="20000"/>
          </a:bodyPr>
          <a:lstStyle/>
          <a:p>
            <a:r>
              <a:rPr lang="fr-FR"/>
              <a:t>La place de la </a:t>
            </a:r>
            <a:endParaRPr lang="fr-FR" smtClean="0"/>
          </a:p>
          <a:p>
            <a:r>
              <a:rPr lang="fr-FR" sz="2800" b="1" dirty="0" smtClean="0">
                <a:ln w="22225">
                  <a:solidFill>
                    <a:schemeClr val="accent2"/>
                  </a:solidFill>
                  <a:prstDash val="solid"/>
                </a:ln>
                <a:solidFill>
                  <a:schemeClr val="accent2">
                    <a:lumMod val="40000"/>
                    <a:lumOff val="60000"/>
                  </a:schemeClr>
                </a:solidFill>
              </a:rPr>
              <a:t>spiritualité</a:t>
            </a:r>
            <a:r>
              <a:rPr lang="fr-FR" dirty="0" smtClean="0"/>
              <a:t> </a:t>
            </a:r>
            <a:r>
              <a:rPr lang="fr-FR" dirty="0"/>
              <a:t/>
            </a:r>
            <a:br>
              <a:rPr lang="fr-FR" dirty="0"/>
            </a:br>
            <a:r>
              <a:rPr lang="fr-FR" dirty="0"/>
              <a:t>en EMS</a:t>
            </a:r>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342835">
            <a:off x="300243" y="991073"/>
            <a:ext cx="6774311" cy="4499355"/>
          </a:xfrm>
          <a:prstGeom prst="rect">
            <a:avLst/>
          </a:prstGeom>
        </p:spPr>
      </p:pic>
    </p:spTree>
    <p:extLst>
      <p:ext uri="{BB962C8B-B14F-4D97-AF65-F5344CB8AC3E}">
        <p14:creationId xmlns:p14="http://schemas.microsoft.com/office/powerpoint/2010/main" val="133886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400" b="1" dirty="0" smtClean="0"/>
              <a:t>1960</a:t>
            </a:r>
            <a:r>
              <a:rPr lang="en-US" sz="2400" dirty="0" smtClean="0"/>
              <a:t> 	le </a:t>
            </a:r>
            <a:r>
              <a:rPr lang="en-US" sz="2400" dirty="0" err="1"/>
              <a:t>nombre</a:t>
            </a:r>
            <a:r>
              <a:rPr lang="en-US" sz="2400" dirty="0"/>
              <a:t> de </a:t>
            </a:r>
            <a:r>
              <a:rPr lang="en-US" sz="2400" dirty="0" err="1"/>
              <a:t>maisons</a:t>
            </a:r>
            <a:r>
              <a:rPr lang="en-US" sz="2400" dirty="0"/>
              <a:t> </a:t>
            </a:r>
            <a:r>
              <a:rPr lang="en-US" sz="2400" dirty="0" smtClean="0"/>
              <a:t>de </a:t>
            </a:r>
            <a:r>
              <a:rPr lang="en-US" sz="2400" dirty="0" err="1" smtClean="0"/>
              <a:t>retraite</a:t>
            </a:r>
            <a:r>
              <a:rPr lang="en-US" sz="2400" dirty="0" smtClean="0"/>
              <a:t> </a:t>
            </a:r>
            <a:r>
              <a:rPr lang="en-US" sz="2400" dirty="0" err="1" smtClean="0"/>
              <a:t>augmentent</a:t>
            </a:r>
            <a:r>
              <a:rPr lang="en-US" sz="2400" dirty="0" smtClean="0"/>
              <a:t> </a:t>
            </a:r>
            <a:r>
              <a:rPr lang="fr-CH" sz="2400" dirty="0" smtClean="0"/>
              <a:t/>
            </a:r>
            <a:br>
              <a:rPr lang="fr-CH" sz="2400" dirty="0" smtClean="0"/>
            </a:br>
            <a:r>
              <a:rPr lang="fr-CH" sz="2400" dirty="0" smtClean="0"/>
              <a:t>	</a:t>
            </a:r>
            <a:r>
              <a:rPr lang="en-US" sz="2400" dirty="0" smtClean="0"/>
              <a:t>les </a:t>
            </a:r>
            <a:r>
              <a:rPr lang="en-US" sz="2400" dirty="0" err="1"/>
              <a:t>pasteurs</a:t>
            </a:r>
            <a:r>
              <a:rPr lang="en-US" sz="2400" dirty="0"/>
              <a:t> </a:t>
            </a:r>
            <a:r>
              <a:rPr lang="en-US" sz="2400" dirty="0" err="1" smtClean="0"/>
              <a:t>peinent</a:t>
            </a:r>
            <a:r>
              <a:rPr lang="en-US" sz="2400" dirty="0" smtClean="0"/>
              <a:t> </a:t>
            </a:r>
            <a:r>
              <a:rPr lang="en-US" sz="2400" dirty="0" err="1" smtClean="0"/>
              <a:t>à</a:t>
            </a:r>
            <a:r>
              <a:rPr lang="en-US" sz="2400" dirty="0" smtClean="0"/>
              <a:t> assurer des </a:t>
            </a:r>
            <a:r>
              <a:rPr lang="en-US" sz="2400" dirty="0" err="1" smtClean="0"/>
              <a:t>visites</a:t>
            </a:r>
            <a:r>
              <a:rPr lang="en-US" sz="2400" dirty="0" smtClean="0"/>
              <a:t> </a:t>
            </a:r>
            <a:r>
              <a:rPr lang="en-US" sz="2400" dirty="0" err="1" smtClean="0"/>
              <a:t>régulières</a:t>
            </a:r>
            <a:r>
              <a:rPr lang="en-US" sz="2400" dirty="0" smtClean="0"/>
              <a:t> 	</a:t>
            </a:r>
            <a:r>
              <a:rPr lang="en-US" sz="2400" dirty="0" err="1" smtClean="0"/>
              <a:t>à</a:t>
            </a:r>
            <a:r>
              <a:rPr lang="en-US" sz="2400" dirty="0" smtClean="0"/>
              <a:t> </a:t>
            </a:r>
            <a:r>
              <a:rPr lang="en-US" sz="2400" dirty="0" err="1" smtClean="0"/>
              <a:t>côté</a:t>
            </a:r>
            <a:r>
              <a:rPr lang="en-US" sz="2400" dirty="0" smtClean="0"/>
              <a:t> de </a:t>
            </a:r>
            <a:r>
              <a:rPr lang="en-US" sz="2400" dirty="0" err="1" smtClean="0"/>
              <a:t>leurs</a:t>
            </a:r>
            <a:r>
              <a:rPr lang="en-US" sz="2400" dirty="0" smtClean="0"/>
              <a:t> </a:t>
            </a:r>
            <a:r>
              <a:rPr lang="en-US" sz="2400" dirty="0" err="1"/>
              <a:t>tâches</a:t>
            </a:r>
            <a:r>
              <a:rPr lang="en-US" sz="2400" dirty="0"/>
              <a:t> </a:t>
            </a:r>
            <a:r>
              <a:rPr lang="en-US" sz="2400" dirty="0" err="1" smtClean="0"/>
              <a:t>paroissiales</a:t>
            </a:r>
            <a:r>
              <a:rPr lang="en-US" sz="2400" dirty="0" smtClean="0"/>
              <a:t/>
            </a:r>
            <a:br>
              <a:rPr lang="en-US" sz="2400" dirty="0" smtClean="0"/>
            </a:br>
            <a:r>
              <a:rPr lang="en-US" sz="2400" dirty="0"/>
              <a:t/>
            </a:r>
            <a:br>
              <a:rPr lang="en-US" sz="2400" dirty="0"/>
            </a:br>
            <a:r>
              <a:rPr lang="en-US" sz="2400" dirty="0" smtClean="0"/>
              <a:t/>
            </a:r>
            <a:br>
              <a:rPr lang="en-US" sz="2400" dirty="0" smtClean="0"/>
            </a:br>
            <a:endParaRPr lang="fr-FR" sz="2400" dirty="0"/>
          </a:p>
        </p:txBody>
      </p:sp>
      <p:sp>
        <p:nvSpPr>
          <p:cNvPr id="3" name="Espace réservé du contenu 2"/>
          <p:cNvSpPr>
            <a:spLocks noGrp="1"/>
          </p:cNvSpPr>
          <p:nvPr>
            <p:ph idx="1"/>
          </p:nvPr>
        </p:nvSpPr>
        <p:spPr>
          <a:xfrm>
            <a:off x="2933699" y="2214282"/>
            <a:ext cx="8770571" cy="199912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400" dirty="0" smtClean="0"/>
              <a:t>1960-1980   Certaines maisons de repos – ou de retraite se donnent 	         les moyens d’engager des pasteurs ou diacres retraités 	         pour assurer une tâche d’aumônerie comme dans les 		         hôpitaux</a:t>
            </a:r>
          </a:p>
          <a:p>
            <a:pPr marL="457200" lvl="0" indent="-457200">
              <a:lnSpc>
                <a:spcPct val="100000"/>
              </a:lnSpc>
              <a:spcBef>
                <a:spcPts val="0"/>
              </a:spcBef>
              <a:buFontTx/>
              <a:buAutoNum type="arabicPlain" startAt="1980"/>
            </a:pPr>
            <a:r>
              <a:rPr lang="fr-FR" sz="2400" dirty="0"/>
              <a:t>	 </a:t>
            </a:r>
            <a:r>
              <a:rPr lang="fr-FR" sz="2400" dirty="0" smtClean="0"/>
              <a:t>        Les maisons de retraite se médicalisent de plus en plus</a:t>
            </a:r>
          </a:p>
        </p:txBody>
      </p:sp>
      <p:sp>
        <p:nvSpPr>
          <p:cNvPr id="4" name="ZoneTexte 3"/>
          <p:cNvSpPr txBox="1"/>
          <p:nvPr/>
        </p:nvSpPr>
        <p:spPr>
          <a:xfrm>
            <a:off x="2933699" y="4213411"/>
            <a:ext cx="9258301" cy="2677656"/>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lang="fr-FR" sz="2400" dirty="0" smtClean="0"/>
              <a:t>1985	        Création d’une Fondation pour la pastorale 			        Interconfessionnelle en EMS   (FOPIEMS) sous l’impulsion des 	        premiers coordinateurs Françoise </a:t>
            </a:r>
            <a:r>
              <a:rPr lang="fr-FR" sz="2400" dirty="0" err="1" smtClean="0"/>
              <a:t>Couchepin</a:t>
            </a:r>
            <a:r>
              <a:rPr lang="fr-FR" sz="2400" dirty="0" smtClean="0"/>
              <a:t>, infirmière, et 	        Claude </a:t>
            </a:r>
            <a:r>
              <a:rPr lang="fr-FR" sz="2400" dirty="0" err="1" smtClean="0"/>
              <a:t>Bridel</a:t>
            </a:r>
            <a:r>
              <a:rPr lang="fr-FR" sz="2400" dirty="0" smtClean="0"/>
              <a:t>, théologien, ancien recteur de l’Université de 	        Lausanne sont installés au Centre œcuménique de </a:t>
            </a:r>
            <a:r>
              <a:rPr lang="fr-FR" sz="2400" dirty="0" err="1" smtClean="0"/>
              <a:t>Vassin</a:t>
            </a:r>
            <a:r>
              <a:rPr lang="fr-FR" sz="2400" dirty="0" smtClean="0"/>
              <a:t> </a:t>
            </a:r>
          </a:p>
          <a:p>
            <a:pPr marL="457200" marR="0" lvl="0" indent="-457200" defTabSz="914400" eaLnBrk="1" fontAlgn="auto" latinLnBrk="0" hangingPunct="1">
              <a:lnSpc>
                <a:spcPct val="100000"/>
              </a:lnSpc>
              <a:spcBef>
                <a:spcPts val="0"/>
              </a:spcBef>
              <a:spcAft>
                <a:spcPts val="0"/>
              </a:spcAft>
              <a:buClrTx/>
              <a:buSzTx/>
              <a:buFontTx/>
              <a:buNone/>
              <a:tabLst/>
              <a:defRPr/>
            </a:pPr>
            <a:r>
              <a:rPr lang="fr-FR" sz="2400" dirty="0" smtClean="0"/>
              <a:t>                     à La Tour-de-Peilz</a:t>
            </a:r>
          </a:p>
          <a:p>
            <a:pPr marL="457200" marR="0" lvl="0" indent="-457200" defTabSz="914400" eaLnBrk="1" fontAlgn="auto" latinLnBrk="0" hangingPunct="1">
              <a:lnSpc>
                <a:spcPct val="100000"/>
              </a:lnSpc>
              <a:spcBef>
                <a:spcPts val="0"/>
              </a:spcBef>
              <a:spcAft>
                <a:spcPts val="0"/>
              </a:spcAft>
              <a:buClrTx/>
              <a:buSzTx/>
              <a:buFontTx/>
              <a:buNone/>
              <a:tabLst/>
              <a:defRPr/>
            </a:pPr>
            <a:endParaRPr lang="fr-FR" sz="2400" dirty="0"/>
          </a:p>
        </p:txBody>
      </p:sp>
      <p:pic>
        <p:nvPicPr>
          <p:cNvPr id="5" name="Image 4"/>
          <p:cNvPicPr>
            <a:picLocks noChangeAspect="1"/>
          </p:cNvPicPr>
          <p:nvPr/>
        </p:nvPicPr>
        <p:blipFill>
          <a:blip r:embed="rId2"/>
          <a:stretch>
            <a:fillRect/>
          </a:stretch>
        </p:blipFill>
        <p:spPr>
          <a:xfrm>
            <a:off x="206935" y="4213411"/>
            <a:ext cx="2726764" cy="2042441"/>
          </a:xfrm>
          <a:prstGeom prst="rect">
            <a:avLst/>
          </a:prstGeom>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171" y="900896"/>
            <a:ext cx="2779528" cy="2084350"/>
          </a:xfrm>
          <a:prstGeom prst="rect">
            <a:avLst/>
          </a:prstGeom>
        </p:spPr>
      </p:pic>
    </p:spTree>
    <p:extLst>
      <p:ext uri="{BB962C8B-B14F-4D97-AF65-F5344CB8AC3E}">
        <p14:creationId xmlns:p14="http://schemas.microsoft.com/office/powerpoint/2010/main" val="121988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7435" y="568345"/>
            <a:ext cx="10318377" cy="1560716"/>
          </a:xfrm>
        </p:spPr>
        <p:txBody>
          <a:bodyPr>
            <a:noAutofit/>
          </a:bodyPr>
          <a:lstStyle/>
          <a:p>
            <a:r>
              <a:rPr lang="fr-FR" sz="2800" dirty="0" smtClean="0">
                <a:solidFill>
                  <a:srgbClr val="002060"/>
                </a:solidFill>
              </a:rPr>
              <a:t>1990  La FOPIEMS</a:t>
            </a:r>
            <a:r>
              <a:rPr lang="fr-FR" sz="2800" dirty="0" smtClean="0"/>
              <a:t>,  ancêtre </a:t>
            </a:r>
            <a:br>
              <a:rPr lang="fr-FR" sz="2800" dirty="0" smtClean="0"/>
            </a:br>
            <a:r>
              <a:rPr lang="fr-FR" sz="2800" dirty="0" smtClean="0"/>
              <a:t>	de l’aumônerie en EMS et </a:t>
            </a:r>
            <a:br>
              <a:rPr lang="fr-FR" sz="2800" dirty="0" smtClean="0"/>
            </a:br>
            <a:r>
              <a:rPr lang="fr-FR" sz="2800" dirty="0" smtClean="0"/>
              <a:t>	des Associations pour l’animation spirituelle en EMS </a:t>
            </a:r>
            <a:r>
              <a:rPr lang="fr-FR" sz="2000" dirty="0" smtClean="0"/>
              <a:t/>
            </a:r>
            <a:br>
              <a:rPr lang="fr-FR" sz="2000" dirty="0" smtClean="0"/>
            </a:br>
            <a:endParaRPr lang="fr-FR" sz="2000" dirty="0"/>
          </a:p>
        </p:txBody>
      </p:sp>
      <p:sp>
        <p:nvSpPr>
          <p:cNvPr id="3" name="Espace réservé du contenu 2"/>
          <p:cNvSpPr>
            <a:spLocks noGrp="1"/>
          </p:cNvSpPr>
          <p:nvPr>
            <p:ph idx="1"/>
          </p:nvPr>
        </p:nvSpPr>
        <p:spPr/>
        <p:txBody>
          <a:bodyPr>
            <a:normAutofit fontScale="92500" lnSpcReduction="20000"/>
          </a:bodyPr>
          <a:lstStyle/>
          <a:p>
            <a:r>
              <a:rPr lang="fr-FR" sz="2600" dirty="0" smtClean="0"/>
              <a:t>1990 la </a:t>
            </a:r>
            <a:r>
              <a:rPr lang="fr-FR" sz="2600" dirty="0"/>
              <a:t>FOPIEMS groupe 11 associations régionales ainsi</a:t>
            </a:r>
            <a:br>
              <a:rPr lang="fr-FR" sz="2600" dirty="0"/>
            </a:br>
            <a:r>
              <a:rPr lang="fr-FR" sz="2600" dirty="0"/>
              <a:t>qu’une soixantaine d’EMS (le canton de Vaud en compte près de 250 env.) </a:t>
            </a:r>
          </a:p>
          <a:p>
            <a:r>
              <a:rPr lang="fr-FR" sz="2600" dirty="0"/>
              <a:t>La FOPIEMS joue un rôle “moteur” d’animation et de coordination, suscitant la</a:t>
            </a:r>
            <a:br>
              <a:rPr lang="fr-FR" sz="2600" dirty="0"/>
            </a:br>
            <a:r>
              <a:rPr lang="fr-FR" sz="2600" dirty="0"/>
              <a:t>fondation de nouvelles associations. Celles-ci engagent un animateur, dès</a:t>
            </a:r>
            <a:br>
              <a:rPr lang="fr-FR" sz="2600" dirty="0"/>
            </a:br>
            <a:r>
              <a:rPr lang="fr-FR" sz="2600" dirty="0"/>
              <a:t>que les EMS regroupés totalisent 250 lits. </a:t>
            </a:r>
            <a:endParaRPr lang="fr-FR" sz="2600" dirty="0" smtClean="0"/>
          </a:p>
          <a:p>
            <a:r>
              <a:rPr lang="fr-FR" sz="2600" dirty="0" smtClean="0"/>
              <a:t>La </a:t>
            </a:r>
            <a:r>
              <a:rPr lang="fr-FR" sz="2600" dirty="0"/>
              <a:t>FOPIEMS est également l’organisme responsable vis-à-vis de l’Etat qui participe au financement des </a:t>
            </a:r>
            <a:r>
              <a:rPr lang="fr-FR" sz="2600" dirty="0" smtClean="0"/>
              <a:t>douze postes </a:t>
            </a:r>
            <a:r>
              <a:rPr lang="fr-FR" sz="2600" dirty="0"/>
              <a:t>d’animateurs.</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533680729"/>
      </p:ext>
    </p:extLst>
  </p:cSld>
  <p:clrMapOvr>
    <a:masterClrMapping/>
  </p:clrMapOvr>
</p:sld>
</file>

<file path=ppt/theme/theme1.xml><?xml version="1.0" encoding="utf-8"?>
<a:theme xmlns:a="http://schemas.openxmlformats.org/drawingml/2006/main" name="À plumes">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majorFont>
      <a:minorFont>
        <a:latin typeface="Calibri" panose="020F0502020204030204"/>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427</TotalTime>
  <Words>2564</Words>
  <Application>Microsoft Macintosh PowerPoint</Application>
  <PresentationFormat>Grand écran</PresentationFormat>
  <Paragraphs>311</Paragraphs>
  <Slides>34</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34</vt:i4>
      </vt:variant>
    </vt:vector>
  </HeadingPairs>
  <TitlesOfParts>
    <vt:vector size="38" baseType="lpstr">
      <vt:lpstr>Calibri</vt:lpstr>
      <vt:lpstr>Century Schoolbook</vt:lpstr>
      <vt:lpstr>Corbel</vt:lpstr>
      <vt:lpstr>À plumes</vt:lpstr>
      <vt:lpstr>La place de la spiritualité  en EMS</vt:lpstr>
      <vt:lpstr>Un peu d’histoire ...</vt:lpstr>
      <vt:lpstr>En 1536, l’armée bernoise conquiert le Pays de Vaud dans sa marche pour porter secours à Genève. Naissance de l’Eglise réformée  </vt:lpstr>
      <vt:lpstr>1810 le culte catholique est à nouveau autorisé  1878 Les catholiques sont autorisés à construire des clochers 1970 Les catholiques obtiennent un statut et une contribution de la part de l’Etat </vt:lpstr>
      <vt:lpstr>2007  La loi sur les relations entre l'Etat et les Eglises   reconnues de droit public précise les relations entre  les églises et l'État de Vaud </vt:lpstr>
      <vt:lpstr>Présentation PowerPoint</vt:lpstr>
      <vt:lpstr>1e partie   L’aumônerie en EMS dans le canton de Vaud des années 80 à aujourd’hui  </vt:lpstr>
      <vt:lpstr>1960  le nombre de maisons de retraite augmentent   les pasteurs peinent à assurer des visites régulières  à côté de leurs tâches paroissiales   </vt:lpstr>
      <vt:lpstr>1990  La FOPIEMS,  ancêtre   de l’aumônerie en EMS et   des Associations pour l’animation spirituelle en EMS  </vt:lpstr>
      <vt:lpstr>La FOPIEMS est œcuménique  les animateurs/trices des laïcs</vt:lpstr>
      <vt:lpstr>2000  Mise en place d’« Eglise à venir »       Dans l’EERV </vt:lpstr>
      <vt:lpstr>2009 - 2010      Création du CADEMS Conseil cantonal d’aumônerie des EMS</vt:lpstr>
      <vt:lpstr>Aumôniers et animatrices spirituelles en EMS dans la Région Riviera</vt:lpstr>
      <vt:lpstr>Présentation PowerPoint</vt:lpstr>
      <vt:lpstr>Et...   Demain?</vt:lpstr>
      <vt:lpstr>Une mutation rapide de la société</vt:lpstr>
      <vt:lpstr>2e partie   L’aumônerie en EMS dans le canton de VAUD   Le concept d’aumônerie du CADEMS </vt:lpstr>
      <vt:lpstr>L’Aumônerie en EMS </vt:lpstr>
      <vt:lpstr>L’aumônier cherche à offrir à chaque personne résidant dans un EMS un soutien spirituel de qualité, dans le respect de ses convictions et de ses valeurs; </vt:lpstr>
      <vt:lpstr>Un concept d’aumônerie pour les EMS : trois axes principaux </vt:lpstr>
      <vt:lpstr>Un concept d’aumônerie pour les EMS : trois axes principaux </vt:lpstr>
      <vt:lpstr>Le champ spirituel     L’aumônier n’a pas l’exclusivité de ce champ !  </vt:lpstr>
      <vt:lpstr>Un concept d’aumônerie pour les EMS : trois axes principaux </vt:lpstr>
      <vt:lpstr>Un concept d’aumônerie pour les EMS : trois axes principaux</vt:lpstr>
      <vt:lpstr>Le champ religieux      La spécificité de l’aumônier? </vt:lpstr>
      <vt:lpstr>Un concept d’aumônerie pour les EMS : trois axes principaux </vt:lpstr>
      <vt:lpstr>Un concept d’aumônerie pour les EMS : trois axes principaux </vt:lpstr>
      <vt:lpstr>Le champ éthique     la dimension interdisciplinaire</vt:lpstr>
      <vt:lpstr>2e partie   L’aumônerie en EMS dans le canton de VAUD   Le concept d’aumônerie du CADEMS </vt:lpstr>
      <vt:lpstr>Une aumônerie par subsidiarité       ... Dans un proche avenir? </vt:lpstr>
      <vt:lpstr>Présence dans les EMS     ou la question de la dotation</vt:lpstr>
      <vt:lpstr>Formation des aumôniers     vers plus de professionnalisme... </vt:lpstr>
      <vt:lpstr>PÉRIMÈTRE DES AUMÔ̂NERIES DES EMS  </vt:lpstr>
      <vt:lpstr>Présentation PowerPoint</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place de la spiritualité  en EMS</dc:title>
  <dc:creator>Marc Horisberger</dc:creator>
  <cp:lastModifiedBy>Marc Horisberger</cp:lastModifiedBy>
  <cp:revision>33</cp:revision>
  <dcterms:created xsi:type="dcterms:W3CDTF">2018-03-08T23:51:04Z</dcterms:created>
  <dcterms:modified xsi:type="dcterms:W3CDTF">2018-03-22T14:53:41Z</dcterms:modified>
</cp:coreProperties>
</file>